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67" r:id="rId4"/>
    <p:sldId id="268" r:id="rId5"/>
    <p:sldId id="264" r:id="rId6"/>
    <p:sldId id="266" r:id="rId7"/>
    <p:sldId id="265" r:id="rId8"/>
    <p:sldId id="262" r:id="rId9"/>
    <p:sldId id="263" r:id="rId10"/>
    <p:sldId id="269" r:id="rId11"/>
    <p:sldId id="261" r:id="rId12"/>
    <p:sldId id="270" r:id="rId13"/>
    <p:sldId id="259" r:id="rId14"/>
    <p:sldId id="271" r:id="rId15"/>
    <p:sldId id="276"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85C61C-DD95-45B6-B8D7-C3CCA58E63A3}" type="datetimeFigureOut">
              <a:rPr lang="en-US" smtClean="0"/>
              <a:t>8/15/2016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15CC4E-9897-4D84-8544-FE51E500322E}" type="slidenum">
              <a:rPr lang="en-US" smtClean="0"/>
              <a:t>‹#›</a:t>
            </a:fld>
            <a:endParaRPr lang="en-US"/>
          </a:p>
        </p:txBody>
      </p:sp>
    </p:spTree>
    <p:extLst>
      <p:ext uri="{BB962C8B-B14F-4D97-AF65-F5344CB8AC3E}">
        <p14:creationId xmlns:p14="http://schemas.microsoft.com/office/powerpoint/2010/main" val="1505725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5CC4E-9897-4D84-8544-FE51E500322E}" type="slidenum">
              <a:rPr lang="en-US" smtClean="0"/>
              <a:t>2</a:t>
            </a:fld>
            <a:endParaRPr lang="en-US"/>
          </a:p>
        </p:txBody>
      </p:sp>
    </p:spTree>
    <p:extLst>
      <p:ext uri="{BB962C8B-B14F-4D97-AF65-F5344CB8AC3E}">
        <p14:creationId xmlns:p14="http://schemas.microsoft.com/office/powerpoint/2010/main" val="642908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1" dirty="0">
              <a:solidFill>
                <a:schemeClr val="tx1"/>
              </a:solidFill>
            </a:endParaRPr>
          </a:p>
        </p:txBody>
      </p:sp>
      <p:sp>
        <p:nvSpPr>
          <p:cNvPr id="4" name="Slide Number Placeholder 3"/>
          <p:cNvSpPr>
            <a:spLocks noGrp="1"/>
          </p:cNvSpPr>
          <p:nvPr>
            <p:ph type="sldNum" sz="quarter" idx="10"/>
          </p:nvPr>
        </p:nvSpPr>
        <p:spPr/>
        <p:txBody>
          <a:bodyPr/>
          <a:lstStyle/>
          <a:p>
            <a:fld id="{F015CC4E-9897-4D84-8544-FE51E500322E}" type="slidenum">
              <a:rPr lang="en-US" smtClean="0"/>
              <a:t>12</a:t>
            </a:fld>
            <a:endParaRPr lang="en-US"/>
          </a:p>
        </p:txBody>
      </p:sp>
    </p:spTree>
    <p:extLst>
      <p:ext uri="{BB962C8B-B14F-4D97-AF65-F5344CB8AC3E}">
        <p14:creationId xmlns:p14="http://schemas.microsoft.com/office/powerpoint/2010/main" val="3762240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8/15/2016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11396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8/15/2016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69281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8/15/2016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752337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8/15/2016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093400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8/15/2016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1016205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8/15/2016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068773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8/15/2016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66706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8/15/2016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516684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8/15/2016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621183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8/15/2016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76573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8/15/2016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742722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8/15/2016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2347109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dirty="0" smtClean="0"/>
              <a:t>UNIT 6</a:t>
            </a:r>
            <a:endParaRPr lang="en-US" dirty="0"/>
          </a:p>
        </p:txBody>
      </p:sp>
      <p:sp>
        <p:nvSpPr>
          <p:cNvPr id="3" name="Subtitle 2"/>
          <p:cNvSpPr>
            <a:spLocks noGrp="1"/>
          </p:cNvSpPr>
          <p:nvPr>
            <p:ph type="subTitle" idx="1"/>
          </p:nvPr>
        </p:nvSpPr>
        <p:spPr>
          <a:xfrm>
            <a:off x="2133600" y="4724400"/>
            <a:ext cx="6400800" cy="1752600"/>
          </a:xfrm>
        </p:spPr>
        <p:txBody>
          <a:bodyPr>
            <a:normAutofit fontScale="85000" lnSpcReduction="20000"/>
          </a:bodyPr>
          <a:lstStyle/>
          <a:p>
            <a:r>
              <a:rPr lang="en-US" b="1" dirty="0" smtClean="0">
                <a:solidFill>
                  <a:schemeClr val="tx1"/>
                </a:solidFill>
                <a:latin typeface="Times New Roman" panose="02020603050405020304" pitchFamily="18" charset="0"/>
                <a:cs typeface="Times New Roman" panose="02020603050405020304" pitchFamily="18" charset="0"/>
              </a:rPr>
              <a:t>Lesson 16</a:t>
            </a:r>
          </a:p>
          <a:p>
            <a:r>
              <a:rPr lang="en-US" b="1" dirty="0">
                <a:solidFill>
                  <a:schemeClr val="tx1"/>
                </a:solidFill>
                <a:latin typeface="Times New Roman" panose="02020603050405020304" pitchFamily="18" charset="0"/>
                <a:cs typeface="Times New Roman" panose="02020603050405020304" pitchFamily="18" charset="0"/>
              </a:rPr>
              <a:t>Sub </a:t>
            </a:r>
            <a:r>
              <a:rPr lang="en-US" b="1" dirty="0" smtClean="0">
                <a:solidFill>
                  <a:schemeClr val="tx1"/>
                </a:solidFill>
                <a:latin typeface="Times New Roman" panose="02020603050405020304" pitchFamily="18" charset="0"/>
                <a:cs typeface="Times New Roman" panose="02020603050405020304" pitchFamily="18" charset="0"/>
              </a:rPr>
              <a:t>Procedures</a:t>
            </a:r>
          </a:p>
          <a:p>
            <a:r>
              <a:rPr lang="en-US" b="1" dirty="0" smtClean="0">
                <a:solidFill>
                  <a:schemeClr val="tx1"/>
                </a:solidFill>
                <a:latin typeface="Times New Roman" panose="02020603050405020304" pitchFamily="18" charset="0"/>
                <a:cs typeface="Times New Roman" panose="02020603050405020304" pitchFamily="18" charset="0"/>
              </a:rPr>
              <a:t>Lesson 17</a:t>
            </a:r>
          </a:p>
          <a:p>
            <a:r>
              <a:rPr lang="en-US" b="1" dirty="0" smtClean="0">
                <a:solidFill>
                  <a:schemeClr val="tx1"/>
                </a:solidFill>
                <a:latin typeface="Times New Roman" panose="02020603050405020304" pitchFamily="18" charset="0"/>
                <a:cs typeface="Times New Roman" panose="02020603050405020304" pitchFamily="18" charset="0"/>
              </a:rPr>
              <a:t>Functions</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8402" y="1905000"/>
            <a:ext cx="5206398"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616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b="1" dirty="0">
                <a:latin typeface="Times New Roman" panose="02020603050405020304" pitchFamily="18" charset="0"/>
                <a:cs typeface="Times New Roman" panose="02020603050405020304" pitchFamily="18" charset="0"/>
              </a:rPr>
              <a:t>The </a:t>
            </a:r>
            <a:r>
              <a:rPr lang="en-US" b="1" dirty="0" smtClean="0">
                <a:latin typeface="Times New Roman" panose="02020603050405020304" pitchFamily="18" charset="0"/>
                <a:cs typeface="Times New Roman" panose="02020603050405020304" pitchFamily="18" charset="0"/>
              </a:rPr>
              <a:t>Code</a:t>
            </a:r>
            <a:endParaRPr lang="en-US" dirty="0"/>
          </a:p>
        </p:txBody>
      </p:sp>
      <p:sp>
        <p:nvSpPr>
          <p:cNvPr id="3" name="Subtitle 2"/>
          <p:cNvSpPr>
            <a:spLocks noGrp="1"/>
          </p:cNvSpPr>
          <p:nvPr>
            <p:ph type="subTitle" idx="1"/>
          </p:nvPr>
        </p:nvSpPr>
        <p:spPr>
          <a:xfrm>
            <a:off x="1066799" y="2057400"/>
            <a:ext cx="8063345" cy="4759036"/>
          </a:xfrm>
        </p:spPr>
        <p:txBody>
          <a:bodyPr>
            <a:normAutofit fontScale="850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Public </a:t>
            </a:r>
            <a:r>
              <a:rPr lang="en-US" b="1" dirty="0">
                <a:solidFill>
                  <a:schemeClr val="tx1"/>
                </a:solidFill>
                <a:latin typeface="Times New Roman" panose="02020603050405020304" pitchFamily="18" charset="0"/>
                <a:cs typeface="Times New Roman" panose="02020603050405020304" pitchFamily="18" charset="0"/>
              </a:rPr>
              <a:t>Class Form1</a:t>
            </a:r>
          </a:p>
          <a:p>
            <a:pPr algn="l"/>
            <a:r>
              <a:rPr lang="en-US" b="1" dirty="0">
                <a:solidFill>
                  <a:schemeClr val="tx1"/>
                </a:solidFill>
                <a:latin typeface="Times New Roman" panose="02020603050405020304" pitchFamily="18" charset="0"/>
                <a:cs typeface="Times New Roman" panose="02020603050405020304" pitchFamily="18" charset="0"/>
              </a:rPr>
              <a:t>    Private Function BMI(Height As Single, weight As Single) As Double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BMI = weight / Height ^ 2</a:t>
            </a:r>
          </a:p>
          <a:p>
            <a:pPr algn="l"/>
            <a:r>
              <a:rPr lang="en-US" b="1" dirty="0">
                <a:solidFill>
                  <a:schemeClr val="tx1"/>
                </a:solidFill>
                <a:latin typeface="Times New Roman" panose="02020603050405020304" pitchFamily="18" charset="0"/>
                <a:cs typeface="Times New Roman" panose="02020603050405020304" pitchFamily="18" charset="0"/>
              </a:rPr>
              <a:t>    End Function</a:t>
            </a:r>
          </a:p>
          <a:p>
            <a:pPr algn="l"/>
            <a:r>
              <a:rPr lang="en-US" b="1" dirty="0">
                <a:solidFill>
                  <a:schemeClr val="tx1"/>
                </a:solidFill>
                <a:latin typeface="Times New Roman" panose="02020603050405020304" pitchFamily="18" charset="0"/>
                <a:cs typeface="Times New Roman" panose="02020603050405020304" pitchFamily="18" charset="0"/>
              </a:rPr>
              <a:t>    Private Sub </a:t>
            </a:r>
            <a:r>
              <a:rPr lang="en-US" b="1" dirty="0" err="1">
                <a:solidFill>
                  <a:schemeClr val="tx1"/>
                </a:solidFill>
                <a:latin typeface="Times New Roman" panose="02020603050405020304" pitchFamily="18" charset="0"/>
                <a:cs typeface="Times New Roman" panose="02020603050405020304" pitchFamily="18" charset="0"/>
              </a:rPr>
              <a:t>BtnCal_Click</a:t>
            </a:r>
            <a:r>
              <a:rPr lang="en-US" b="1" dirty="0">
                <a:solidFill>
                  <a:schemeClr val="tx1"/>
                </a:solidFill>
                <a:latin typeface="Times New Roman" panose="02020603050405020304" pitchFamily="18" charset="0"/>
                <a:cs typeface="Times New Roman" panose="02020603050405020304" pitchFamily="18" charset="0"/>
              </a:rPr>
              <a:t>(sender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BtnCal.Click</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Dim h As Single, w 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h = Val(TextBox1.Text)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w = Val(TextBox2.Text)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LblBMI.Text</a:t>
            </a:r>
            <a:r>
              <a:rPr lang="en-US" b="1" dirty="0">
                <a:solidFill>
                  <a:schemeClr val="tx1"/>
                </a:solidFill>
                <a:latin typeface="Times New Roman" panose="02020603050405020304" pitchFamily="18" charset="0"/>
                <a:cs typeface="Times New Roman" panose="02020603050405020304" pitchFamily="18" charset="0"/>
              </a:rPr>
              <a:t> = BMI(h, w)</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Sub</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Class</a:t>
            </a:r>
          </a:p>
          <a:p>
            <a:pPr marL="457200" indent="-457200" algn="l">
              <a:buFont typeface="Arial" panose="020B0604020202020204" pitchFamily="34" charset="0"/>
              <a:buChar char="•"/>
            </a:pPr>
            <a:endParaRPr lang="en-US" dirty="0">
              <a:solidFill>
                <a:schemeClr val="tx1"/>
              </a:solidFill>
              <a:latin typeface="Times New Roman" panose="02020603050405020304" pitchFamily="18" charset="0"/>
              <a:cs typeface="Times New Roman" panose="02020603050405020304"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391891"/>
            <a:ext cx="2729345" cy="242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9542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b="1" dirty="0">
                <a:latin typeface="Times New Roman" panose="02020603050405020304" pitchFamily="18" charset="0"/>
                <a:cs typeface="Times New Roman" panose="02020603050405020304" pitchFamily="18" charset="0"/>
              </a:rPr>
              <a:t>Example </a:t>
            </a:r>
            <a:r>
              <a:rPr lang="en-US"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Future Value </a:t>
            </a:r>
            <a:r>
              <a:rPr lang="en-US" b="1" dirty="0" smtClean="0">
                <a:latin typeface="Times New Roman" panose="02020603050405020304" pitchFamily="18" charset="0"/>
                <a:cs typeface="Times New Roman" panose="02020603050405020304" pitchFamily="18" charset="0"/>
              </a:rPr>
              <a:t>Calculator</a:t>
            </a:r>
            <a:endParaRPr lang="en-US" dirty="0"/>
          </a:p>
        </p:txBody>
      </p:sp>
      <p:sp>
        <p:nvSpPr>
          <p:cNvPr id="3" name="Subtitle 2"/>
          <p:cNvSpPr>
            <a:spLocks noGrp="1"/>
          </p:cNvSpPr>
          <p:nvPr>
            <p:ph type="subTitle" idx="1"/>
          </p:nvPr>
        </p:nvSpPr>
        <p:spPr>
          <a:xfrm>
            <a:off x="1143000" y="2133600"/>
            <a:ext cx="8001000" cy="4682836"/>
          </a:xfrm>
        </p:spPr>
        <p:txBody>
          <a:bodyPr>
            <a:normAutofit fontScale="550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concept of future value is related to time value of money. For example, if you deposit your money in a bank as a savings account or a fixed deposit account for a certain period of time, you will earn a certain amount of money based on the compound interest computed periodically, and this amount is added to the principal if you continue to keep the money in the bank. Interest for the following period is now computed based on the initial principal plus the interest (the amount which becomes your new principal). Subsequent interests are computed in the same way.</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For example, let’s say you deposited $1000 in a bank and the bank is paying you 5% compound interest annually. After the first year, you will earn an interest of $1000×0.05=$50. Your new principal will be $1000 + $1000 × 0.05 = $1000(1+0.05) = $1000(1.05) = $1050.</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After the second year, your new principal is $1000(1.05) x 1.05 = $1000(1.05)*2 =$1102.50. This new principal is called the future value.</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Following the above calculation, the future value after n years will be</a:t>
            </a:r>
          </a:p>
          <a:p>
            <a:pPr algn="l" fontAlgn="base"/>
            <a:r>
              <a:rPr lang="en-US" b="1" dirty="0">
                <a:solidFill>
                  <a:schemeClr val="tx1"/>
                </a:solidFill>
                <a:latin typeface="Times New Roman" panose="02020603050405020304" pitchFamily="18" charset="0"/>
                <a:cs typeface="Times New Roman" panose="02020603050405020304" pitchFamily="18" charset="0"/>
              </a:rPr>
              <a:t>FV = PV * (1 + </a:t>
            </a:r>
            <a:r>
              <a:rPr lang="en-US" b="1" dirty="0" err="1">
                <a:solidFill>
                  <a:schemeClr val="tx1"/>
                </a:solidFill>
                <a:latin typeface="Times New Roman" panose="02020603050405020304" pitchFamily="18" charset="0"/>
                <a:cs typeface="Times New Roman" panose="02020603050405020304" pitchFamily="18" charset="0"/>
              </a:rPr>
              <a:t>i</a:t>
            </a:r>
            <a:r>
              <a:rPr lang="en-US" b="1" dirty="0">
                <a:solidFill>
                  <a:schemeClr val="tx1"/>
                </a:solidFill>
                <a:latin typeface="Times New Roman" panose="02020603050405020304" pitchFamily="18" charset="0"/>
                <a:cs typeface="Times New Roman" panose="02020603050405020304" pitchFamily="18" charset="0"/>
              </a:rPr>
              <a:t> / 100)n</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Where PV represents the present value, FV represents the future value, </a:t>
            </a:r>
            <a:r>
              <a:rPr lang="en-US" dirty="0" err="1">
                <a:solidFill>
                  <a:schemeClr val="tx1"/>
                </a:solidFill>
                <a:latin typeface="Times New Roman" panose="02020603050405020304" pitchFamily="18" charset="0"/>
                <a:cs typeface="Times New Roman" panose="02020603050405020304" pitchFamily="18" charset="0"/>
              </a:rPr>
              <a:t>i</a:t>
            </a:r>
            <a:r>
              <a:rPr lang="en-US" dirty="0">
                <a:solidFill>
                  <a:schemeClr val="tx1"/>
                </a:solidFill>
                <a:latin typeface="Times New Roman" panose="02020603050405020304" pitchFamily="18" charset="0"/>
                <a:cs typeface="Times New Roman" panose="02020603050405020304" pitchFamily="18" charset="0"/>
              </a:rPr>
              <a:t> is the interest rate and n is the number of periods (Normally months or years).</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7271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b="1" dirty="0">
                <a:latin typeface="Times New Roman" panose="02020603050405020304" pitchFamily="18" charset="0"/>
                <a:cs typeface="Times New Roman" panose="02020603050405020304" pitchFamily="18" charset="0"/>
              </a:rPr>
              <a:t>The </a:t>
            </a:r>
            <a:r>
              <a:rPr lang="en-US" b="1" dirty="0" smtClean="0">
                <a:latin typeface="Times New Roman" panose="02020603050405020304" pitchFamily="18" charset="0"/>
                <a:cs typeface="Times New Roman" panose="02020603050405020304" pitchFamily="18" charset="0"/>
              </a:rPr>
              <a:t>Code</a:t>
            </a:r>
            <a:endParaRPr lang="en-US" dirty="0"/>
          </a:p>
        </p:txBody>
      </p:sp>
      <p:sp>
        <p:nvSpPr>
          <p:cNvPr id="3" name="Subtitle 2"/>
          <p:cNvSpPr>
            <a:spLocks noGrp="1"/>
          </p:cNvSpPr>
          <p:nvPr>
            <p:ph type="subTitle" idx="1"/>
          </p:nvPr>
        </p:nvSpPr>
        <p:spPr>
          <a:xfrm>
            <a:off x="1219200" y="1981200"/>
            <a:ext cx="7924800" cy="4876800"/>
          </a:xfrm>
        </p:spPr>
        <p:txBody>
          <a:bodyPr>
            <a:normAutofit fontScale="62500" lnSpcReduction="20000"/>
          </a:bodyPr>
          <a:lstStyle/>
          <a:p>
            <a:pPr algn="l"/>
            <a:r>
              <a:rPr lang="en-US" b="1" dirty="0" smtClean="0">
                <a:solidFill>
                  <a:schemeClr val="tx1"/>
                </a:solidFill>
                <a:latin typeface="Times New Roman" panose="02020603050405020304" pitchFamily="18" charset="0"/>
                <a:cs typeface="Times New Roman" panose="02020603050405020304" pitchFamily="18" charset="0"/>
              </a:rPr>
              <a:t>Public </a:t>
            </a:r>
            <a:r>
              <a:rPr lang="en-US" b="1" dirty="0">
                <a:solidFill>
                  <a:schemeClr val="tx1"/>
                </a:solidFill>
                <a:latin typeface="Times New Roman" panose="02020603050405020304" pitchFamily="18" charset="0"/>
                <a:cs typeface="Times New Roman" panose="02020603050405020304" pitchFamily="18" charset="0"/>
              </a:rPr>
              <a:t>Class Form1</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Private Function FV(</a:t>
            </a:r>
            <a:r>
              <a:rPr lang="en-US" b="1" dirty="0" err="1">
                <a:solidFill>
                  <a:schemeClr val="tx1"/>
                </a:solidFill>
                <a:latin typeface="Times New Roman" panose="02020603050405020304" pitchFamily="18" charset="0"/>
                <a:cs typeface="Times New Roman" panose="02020603050405020304" pitchFamily="18" charset="0"/>
              </a:rPr>
              <a:t>pv</a:t>
            </a:r>
            <a:r>
              <a:rPr lang="en-US" b="1" dirty="0">
                <a:solidFill>
                  <a:schemeClr val="tx1"/>
                </a:solidFill>
                <a:latin typeface="Times New Roman" panose="02020603050405020304" pitchFamily="18" charset="0"/>
                <a:cs typeface="Times New Roman" panose="02020603050405020304" pitchFamily="18" charset="0"/>
              </a:rPr>
              <a:t> As Single, </a:t>
            </a:r>
            <a:r>
              <a:rPr lang="en-US" b="1" dirty="0" err="1">
                <a:solidFill>
                  <a:schemeClr val="tx1"/>
                </a:solidFill>
                <a:latin typeface="Times New Roman" panose="02020603050405020304" pitchFamily="18" charset="0"/>
                <a:cs typeface="Times New Roman" panose="02020603050405020304" pitchFamily="18" charset="0"/>
              </a:rPr>
              <a:t>i</a:t>
            </a:r>
            <a:r>
              <a:rPr lang="en-US" b="1" dirty="0">
                <a:solidFill>
                  <a:schemeClr val="tx1"/>
                </a:solidFill>
                <a:latin typeface="Times New Roman" panose="02020603050405020304" pitchFamily="18" charset="0"/>
                <a:cs typeface="Times New Roman" panose="02020603050405020304" pitchFamily="18" charset="0"/>
              </a:rPr>
              <a:t> As Single, n As Integer) As Double</a:t>
            </a:r>
          </a:p>
          <a:p>
            <a:pPr algn="l"/>
            <a:r>
              <a:rPr lang="en-US" b="1" dirty="0">
                <a:solidFill>
                  <a:schemeClr val="tx1"/>
                </a:solidFill>
                <a:latin typeface="Times New Roman" panose="02020603050405020304" pitchFamily="18" charset="0"/>
                <a:cs typeface="Times New Roman" panose="02020603050405020304" pitchFamily="18" charset="0"/>
              </a:rPr>
              <a:t>          FV = </a:t>
            </a:r>
            <a:r>
              <a:rPr lang="en-US" b="1" dirty="0" err="1">
                <a:solidFill>
                  <a:schemeClr val="tx1"/>
                </a:solidFill>
                <a:latin typeface="Times New Roman" panose="02020603050405020304" pitchFamily="18" charset="0"/>
                <a:cs typeface="Times New Roman" panose="02020603050405020304" pitchFamily="18" charset="0"/>
              </a:rPr>
              <a:t>pv</a:t>
            </a:r>
            <a:r>
              <a:rPr lang="en-US" b="1" dirty="0">
                <a:solidFill>
                  <a:schemeClr val="tx1"/>
                </a:solidFill>
                <a:latin typeface="Times New Roman" panose="02020603050405020304" pitchFamily="18" charset="0"/>
                <a:cs typeface="Times New Roman" panose="02020603050405020304" pitchFamily="18" charset="0"/>
              </a:rPr>
              <a:t> * (1 + </a:t>
            </a:r>
            <a:r>
              <a:rPr lang="en-US" b="1" dirty="0" err="1">
                <a:solidFill>
                  <a:schemeClr val="tx1"/>
                </a:solidFill>
                <a:latin typeface="Times New Roman" panose="02020603050405020304" pitchFamily="18" charset="0"/>
                <a:cs typeface="Times New Roman" panose="02020603050405020304" pitchFamily="18" charset="0"/>
              </a:rPr>
              <a:t>i</a:t>
            </a:r>
            <a:r>
              <a:rPr lang="en-US" b="1" dirty="0">
                <a:solidFill>
                  <a:schemeClr val="tx1"/>
                </a:solidFill>
                <a:latin typeface="Times New Roman" panose="02020603050405020304" pitchFamily="18" charset="0"/>
                <a:cs typeface="Times New Roman" panose="02020603050405020304" pitchFamily="18" charset="0"/>
              </a:rPr>
              <a:t> / 100) ^ n</a:t>
            </a:r>
          </a:p>
          <a:p>
            <a:pPr algn="l"/>
            <a:r>
              <a:rPr lang="en-US" b="1" dirty="0">
                <a:solidFill>
                  <a:schemeClr val="tx1"/>
                </a:solidFill>
                <a:latin typeface="Times New Roman" panose="02020603050405020304" pitchFamily="18" charset="0"/>
                <a:cs typeface="Times New Roman" panose="02020603050405020304" pitchFamily="18" charset="0"/>
              </a:rPr>
              <a:t>    End Function</a:t>
            </a:r>
          </a:p>
          <a:p>
            <a:pPr algn="l"/>
            <a:r>
              <a:rPr lang="en-US" b="1" dirty="0">
                <a:solidFill>
                  <a:schemeClr val="tx1"/>
                </a:solidFill>
                <a:latin typeface="Times New Roman" panose="02020603050405020304" pitchFamily="18" charset="0"/>
                <a:cs typeface="Times New Roman" panose="02020603050405020304" pitchFamily="18" charset="0"/>
              </a:rPr>
              <a:t>    Private Sub </a:t>
            </a:r>
            <a:r>
              <a:rPr lang="en-US" b="1" dirty="0" err="1">
                <a:solidFill>
                  <a:schemeClr val="tx1"/>
                </a:solidFill>
                <a:latin typeface="Times New Roman" panose="02020603050405020304" pitchFamily="18" charset="0"/>
                <a:cs typeface="Times New Roman" panose="02020603050405020304" pitchFamily="18" charset="0"/>
              </a:rPr>
              <a:t>BtnCal_Click</a:t>
            </a:r>
            <a:r>
              <a:rPr lang="en-US" b="1" dirty="0">
                <a:solidFill>
                  <a:schemeClr val="tx1"/>
                </a:solidFill>
                <a:latin typeface="Times New Roman" panose="02020603050405020304" pitchFamily="18" charset="0"/>
                <a:cs typeface="Times New Roman" panose="02020603050405020304" pitchFamily="18" charset="0"/>
              </a:rPr>
              <a:t>(sender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BtnCal.Click</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Dim </a:t>
            </a:r>
            <a:r>
              <a:rPr lang="en-US" b="1" dirty="0" err="1">
                <a:solidFill>
                  <a:schemeClr val="tx1"/>
                </a:solidFill>
                <a:latin typeface="Times New Roman" panose="02020603050405020304" pitchFamily="18" charset="0"/>
                <a:cs typeface="Times New Roman" panose="02020603050405020304" pitchFamily="18" charset="0"/>
              </a:rPr>
              <a:t>FutureVal</a:t>
            </a:r>
            <a:r>
              <a:rPr lang="en-US" b="1" dirty="0">
                <a:solidFill>
                  <a:schemeClr val="tx1"/>
                </a:solidFill>
                <a:latin typeface="Times New Roman" panose="02020603050405020304" pitchFamily="18" charset="0"/>
                <a:cs typeface="Times New Roman" panose="02020603050405020304" pitchFamily="18" charset="0"/>
              </a:rPr>
              <a:t> 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a:t>
            </a:r>
            <a:r>
              <a:rPr lang="en-US" b="1" dirty="0" err="1">
                <a:solidFill>
                  <a:schemeClr val="tx1"/>
                </a:solidFill>
                <a:latin typeface="Times New Roman" panose="02020603050405020304" pitchFamily="18" charset="0"/>
                <a:cs typeface="Times New Roman" panose="02020603050405020304" pitchFamily="18" charset="0"/>
              </a:rPr>
              <a:t>PresentVal</a:t>
            </a:r>
            <a:r>
              <a:rPr lang="en-US" b="1" dirty="0">
                <a:solidFill>
                  <a:schemeClr val="tx1"/>
                </a:solidFill>
                <a:latin typeface="Times New Roman" panose="02020603050405020304" pitchFamily="18" charset="0"/>
                <a:cs typeface="Times New Roman" panose="02020603050405020304" pitchFamily="18" charset="0"/>
              </a:rPr>
              <a:t> 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interest 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period As Integer</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PresentVal</a:t>
            </a:r>
            <a:r>
              <a:rPr lang="en-US" b="1" dirty="0">
                <a:solidFill>
                  <a:schemeClr val="tx1"/>
                </a:solidFill>
                <a:latin typeface="Times New Roman" panose="02020603050405020304" pitchFamily="18" charset="0"/>
                <a:cs typeface="Times New Roman" panose="02020603050405020304" pitchFamily="18" charset="0"/>
              </a:rPr>
              <a:t> = </a:t>
            </a:r>
            <a:r>
              <a:rPr lang="en-US" b="1" dirty="0" err="1">
                <a:solidFill>
                  <a:schemeClr val="tx1"/>
                </a:solidFill>
                <a:latin typeface="Times New Roman" panose="02020603050405020304" pitchFamily="18" charset="0"/>
                <a:cs typeface="Times New Roman" panose="02020603050405020304" pitchFamily="18" charset="0"/>
              </a:rPr>
              <a:t>TxtPV.Text</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interest = </a:t>
            </a:r>
            <a:r>
              <a:rPr lang="en-US" b="1" dirty="0" err="1">
                <a:solidFill>
                  <a:schemeClr val="tx1"/>
                </a:solidFill>
                <a:latin typeface="Times New Roman" panose="02020603050405020304" pitchFamily="18" charset="0"/>
                <a:cs typeface="Times New Roman" panose="02020603050405020304" pitchFamily="18" charset="0"/>
              </a:rPr>
              <a:t>TxtInt.Text</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period = </a:t>
            </a:r>
            <a:r>
              <a:rPr lang="en-US" b="1" dirty="0" err="1">
                <a:solidFill>
                  <a:schemeClr val="tx1"/>
                </a:solidFill>
                <a:latin typeface="Times New Roman" panose="02020603050405020304" pitchFamily="18" charset="0"/>
                <a:cs typeface="Times New Roman" panose="02020603050405020304" pitchFamily="18" charset="0"/>
              </a:rPr>
              <a:t>TxtN.Text</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FutureVal</a:t>
            </a:r>
            <a:r>
              <a:rPr lang="en-US" b="1" dirty="0">
                <a:solidFill>
                  <a:schemeClr val="tx1"/>
                </a:solidFill>
                <a:latin typeface="Times New Roman" panose="02020603050405020304" pitchFamily="18" charset="0"/>
                <a:cs typeface="Times New Roman" panose="02020603050405020304" pitchFamily="18" charset="0"/>
              </a:rPr>
              <a:t> = FV(</a:t>
            </a:r>
            <a:r>
              <a:rPr lang="en-US" b="1" dirty="0" err="1">
                <a:solidFill>
                  <a:schemeClr val="tx1"/>
                </a:solidFill>
                <a:latin typeface="Times New Roman" panose="02020603050405020304" pitchFamily="18" charset="0"/>
                <a:cs typeface="Times New Roman" panose="02020603050405020304" pitchFamily="18" charset="0"/>
              </a:rPr>
              <a:t>PresentVal</a:t>
            </a:r>
            <a:r>
              <a:rPr lang="en-US" b="1" dirty="0">
                <a:solidFill>
                  <a:schemeClr val="tx1"/>
                </a:solidFill>
                <a:latin typeface="Times New Roman" panose="02020603050405020304" pitchFamily="18" charset="0"/>
                <a:cs typeface="Times New Roman" panose="02020603050405020304" pitchFamily="18" charset="0"/>
              </a:rPr>
              <a:t>, interest, period)</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LblFV.Text</a:t>
            </a:r>
            <a:r>
              <a:rPr lang="en-US" b="1" dirty="0">
                <a:solidFill>
                  <a:schemeClr val="tx1"/>
                </a:solidFill>
                <a:latin typeface="Times New Roman" panose="02020603050405020304" pitchFamily="18" charset="0"/>
                <a:cs typeface="Times New Roman" panose="02020603050405020304" pitchFamily="18" charset="0"/>
              </a:rPr>
              <a:t> = Format(</a:t>
            </a:r>
            <a:r>
              <a:rPr lang="en-US" b="1" dirty="0" err="1">
                <a:solidFill>
                  <a:schemeClr val="tx1"/>
                </a:solidFill>
                <a:latin typeface="Times New Roman" panose="02020603050405020304" pitchFamily="18" charset="0"/>
                <a:cs typeface="Times New Roman" panose="02020603050405020304" pitchFamily="18" charset="0"/>
              </a:rPr>
              <a:t>FutureVal</a:t>
            </a:r>
            <a:r>
              <a:rPr lang="en-US" b="1" dirty="0">
                <a:solidFill>
                  <a:schemeClr val="tx1"/>
                </a:solidFill>
                <a:latin typeface="Times New Roman" panose="02020603050405020304" pitchFamily="18" charset="0"/>
                <a:cs typeface="Times New Roman" panose="02020603050405020304" pitchFamily="18" charset="0"/>
              </a:rPr>
              <a:t>, “$#,##0.00”)</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Sub</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Class</a:t>
            </a:r>
          </a:p>
          <a:p>
            <a:endParaRPr lang="en-US" dirty="0">
              <a:solidFill>
                <a:schemeClr val="tx1"/>
              </a:solidFill>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8999" y="3810000"/>
            <a:ext cx="1884219"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4479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4"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sz="3200" b="1" dirty="0">
                <a:latin typeface="Times New Roman" panose="02020603050405020304" pitchFamily="18" charset="0"/>
                <a:cs typeface="Times New Roman" panose="02020603050405020304" pitchFamily="18" charset="0"/>
              </a:rPr>
              <a:t>Passing Arguments by Value and by Reference</a:t>
            </a:r>
            <a:r>
              <a:rPr lang="en-US" sz="3200" dirty="0">
                <a:latin typeface="Times New Roman" panose="02020603050405020304" pitchFamily="18" charset="0"/>
                <a:cs typeface="Times New Roman" panose="02020603050405020304" pitchFamily="18" charset="0"/>
              </a:rPr>
              <a:t/>
            </a:r>
            <a:br>
              <a:rPr lang="en-US" sz="3200" dirty="0">
                <a:latin typeface="Times New Roman" panose="02020603050405020304" pitchFamily="18" charset="0"/>
                <a:cs typeface="Times New Roman" panose="02020603050405020304" pitchFamily="18" charset="0"/>
              </a:rPr>
            </a:br>
            <a:endParaRPr lang="en-US" sz="3200" dirty="0"/>
          </a:p>
        </p:txBody>
      </p:sp>
      <p:sp>
        <p:nvSpPr>
          <p:cNvPr id="3" name="Subtitle 2"/>
          <p:cNvSpPr>
            <a:spLocks noGrp="1"/>
          </p:cNvSpPr>
          <p:nvPr>
            <p:ph type="subTitle" idx="1"/>
          </p:nvPr>
        </p:nvSpPr>
        <p:spPr>
          <a:xfrm>
            <a:off x="1219200" y="1905000"/>
            <a:ext cx="7883236" cy="4953000"/>
          </a:xfrm>
        </p:spPr>
        <p:txBody>
          <a:bodyPr>
            <a:normAutofit fontScale="925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Functions </a:t>
            </a:r>
            <a:r>
              <a:rPr lang="en-US" dirty="0">
                <a:solidFill>
                  <a:schemeClr val="tx1"/>
                </a:solidFill>
                <a:latin typeface="Times New Roman" panose="02020603050405020304" pitchFamily="18" charset="0"/>
                <a:cs typeface="Times New Roman" panose="02020603050405020304" pitchFamily="18" charset="0"/>
              </a:rPr>
              <a:t>can be called by value or called by reference.  By default, the arguments in the function are passed by reference. If arguments are passed by reference, original data will be modified and no longer preserved</a:t>
            </a:r>
            <a:r>
              <a:rPr lang="en-US" dirty="0" smtClean="0">
                <a:solidFill>
                  <a:schemeClr val="tx1"/>
                </a:solidFill>
                <a:latin typeface="Times New Roman" panose="02020603050405020304" pitchFamily="18" charset="0"/>
                <a:cs typeface="Times New Roman" panose="02020603050405020304" pitchFamily="18" charset="0"/>
              </a:rPr>
              <a:t>.</a:t>
            </a: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On </a:t>
            </a:r>
            <a:r>
              <a:rPr lang="en-US" dirty="0">
                <a:solidFill>
                  <a:schemeClr val="tx1"/>
                </a:solidFill>
                <a:latin typeface="Times New Roman" panose="02020603050405020304" pitchFamily="18" charset="0"/>
                <a:cs typeface="Times New Roman" panose="02020603050405020304" pitchFamily="18" charset="0"/>
              </a:rPr>
              <a:t>the one hand, if arguments are passed by value, original data will be preserved.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keyword to pass arguments by reference is </a:t>
            </a:r>
            <a:r>
              <a:rPr lang="en-US" b="1" dirty="0" err="1">
                <a:solidFill>
                  <a:schemeClr val="tx1"/>
                </a:solidFill>
                <a:latin typeface="Times New Roman" panose="02020603050405020304" pitchFamily="18" charset="0"/>
                <a:cs typeface="Times New Roman" panose="02020603050405020304" pitchFamily="18" charset="0"/>
              </a:rPr>
              <a:t>ByRef</a:t>
            </a:r>
            <a:r>
              <a:rPr lang="en-US" dirty="0">
                <a:solidFill>
                  <a:schemeClr val="tx1"/>
                </a:solidFill>
                <a:latin typeface="Times New Roman" panose="02020603050405020304" pitchFamily="18" charset="0"/>
                <a:cs typeface="Times New Roman" panose="02020603050405020304" pitchFamily="18" charset="0"/>
              </a:rPr>
              <a:t> and the keyword to pass arguments by value is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5939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dirty="0"/>
              <a:t>E</a:t>
            </a:r>
            <a:r>
              <a:rPr lang="en-US" dirty="0" smtClean="0"/>
              <a:t>xample</a:t>
            </a:r>
            <a:endParaRPr lang="en-US" dirty="0"/>
          </a:p>
        </p:txBody>
      </p:sp>
      <p:sp>
        <p:nvSpPr>
          <p:cNvPr id="3" name="Subtitle 2"/>
          <p:cNvSpPr>
            <a:spLocks noGrp="1"/>
          </p:cNvSpPr>
          <p:nvPr>
            <p:ph type="subTitle" idx="1"/>
          </p:nvPr>
        </p:nvSpPr>
        <p:spPr>
          <a:xfrm>
            <a:off x="1143000" y="1904999"/>
            <a:ext cx="8001000" cy="4980709"/>
          </a:xfrm>
        </p:spPr>
        <p:txBody>
          <a:bodyPr>
            <a:normAutofit/>
          </a:bodyPr>
          <a:lstStyle/>
          <a:p>
            <a:pPr algn="l" fontAlgn="base"/>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Private Function FV(</a:t>
            </a:r>
            <a:r>
              <a:rPr lang="en-US" dirty="0" err="1">
                <a:solidFill>
                  <a:schemeClr val="tx1"/>
                </a:solidFill>
                <a:latin typeface="Times New Roman" panose="02020603050405020304" pitchFamily="18" charset="0"/>
                <a:cs typeface="Times New Roman" panose="02020603050405020304" pitchFamily="18" charset="0"/>
              </a:rPr>
              <a:t>ByVal</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pv</a:t>
            </a:r>
            <a:r>
              <a:rPr lang="en-US" dirty="0">
                <a:solidFill>
                  <a:schemeClr val="tx1"/>
                </a:solidFill>
                <a:latin typeface="Times New Roman" panose="02020603050405020304" pitchFamily="18" charset="0"/>
                <a:cs typeface="Times New Roman" panose="02020603050405020304" pitchFamily="18" charset="0"/>
              </a:rPr>
              <a:t> As Single, </a:t>
            </a:r>
            <a:r>
              <a:rPr lang="en-US" dirty="0" err="1">
                <a:solidFill>
                  <a:schemeClr val="tx1"/>
                </a:solidFill>
                <a:latin typeface="Times New Roman" panose="02020603050405020304" pitchFamily="18" charset="0"/>
                <a:cs typeface="Times New Roman" panose="02020603050405020304" pitchFamily="18" charset="0"/>
              </a:rPr>
              <a:t>ByRef</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i</a:t>
            </a:r>
            <a:r>
              <a:rPr lang="en-US" dirty="0">
                <a:solidFill>
                  <a:schemeClr val="tx1"/>
                </a:solidFill>
                <a:latin typeface="Times New Roman" panose="02020603050405020304" pitchFamily="18" charset="0"/>
                <a:cs typeface="Times New Roman" panose="02020603050405020304" pitchFamily="18" charset="0"/>
              </a:rPr>
              <a:t> As Single, n As Integer) As Double</a:t>
            </a:r>
          </a:p>
          <a:p>
            <a:pPr algn="l" fontAlgn="base"/>
            <a:r>
              <a:rPr lang="en-US" dirty="0">
                <a:solidFill>
                  <a:schemeClr val="tx1"/>
                </a:solidFill>
                <a:latin typeface="Times New Roman" panose="02020603050405020304" pitchFamily="18" charset="0"/>
                <a:cs typeface="Times New Roman" panose="02020603050405020304" pitchFamily="18" charset="0"/>
              </a:rPr>
              <a:t>The function FV receives </a:t>
            </a:r>
            <a:r>
              <a:rPr lang="en-US" dirty="0" err="1">
                <a:solidFill>
                  <a:schemeClr val="tx1"/>
                </a:solidFill>
                <a:latin typeface="Times New Roman" panose="02020603050405020304" pitchFamily="18" charset="0"/>
                <a:cs typeface="Times New Roman" panose="02020603050405020304" pitchFamily="18" charset="0"/>
              </a:rPr>
              <a:t>pv</a:t>
            </a:r>
            <a:r>
              <a:rPr lang="en-US" dirty="0">
                <a:solidFill>
                  <a:schemeClr val="tx1"/>
                </a:solidFill>
                <a:latin typeface="Times New Roman" panose="02020603050405020304" pitchFamily="18" charset="0"/>
                <a:cs typeface="Times New Roman" panose="02020603050405020304" pitchFamily="18" charset="0"/>
              </a:rPr>
              <a:t> by value, </a:t>
            </a:r>
            <a:r>
              <a:rPr lang="en-US" dirty="0" err="1">
                <a:solidFill>
                  <a:schemeClr val="tx1"/>
                </a:solidFill>
                <a:latin typeface="Times New Roman" panose="02020603050405020304" pitchFamily="18" charset="0"/>
                <a:cs typeface="Times New Roman" panose="02020603050405020304" pitchFamily="18" charset="0"/>
              </a:rPr>
              <a:t>i</a:t>
            </a:r>
            <a:r>
              <a:rPr lang="en-US" dirty="0">
                <a:solidFill>
                  <a:schemeClr val="tx1"/>
                </a:solidFill>
                <a:latin typeface="Times New Roman" panose="02020603050405020304" pitchFamily="18" charset="0"/>
                <a:cs typeface="Times New Roman" panose="02020603050405020304" pitchFamily="18" charset="0"/>
              </a:rPr>
              <a:t> by reference and n by reference. Notice that although </a:t>
            </a:r>
            <a:r>
              <a:rPr lang="en-US" dirty="0" err="1">
                <a:solidFill>
                  <a:schemeClr val="tx1"/>
                </a:solidFill>
                <a:latin typeface="Times New Roman" panose="02020603050405020304" pitchFamily="18" charset="0"/>
                <a:cs typeface="Times New Roman" panose="02020603050405020304" pitchFamily="18" charset="0"/>
              </a:rPr>
              <a:t>ByRef</a:t>
            </a:r>
            <a:r>
              <a:rPr lang="en-US" dirty="0">
                <a:solidFill>
                  <a:schemeClr val="tx1"/>
                </a:solidFill>
                <a:latin typeface="Times New Roman" panose="02020603050405020304" pitchFamily="18" charset="0"/>
                <a:cs typeface="Times New Roman" panose="02020603050405020304" pitchFamily="18" charset="0"/>
              </a:rPr>
              <a:t> is not use to pass n, by default it is passed by reference.</a:t>
            </a:r>
          </a:p>
        </p:txBody>
      </p:sp>
    </p:spTree>
    <p:extLst>
      <p:ext uri="{BB962C8B-B14F-4D97-AF65-F5344CB8AC3E}">
        <p14:creationId xmlns:p14="http://schemas.microsoft.com/office/powerpoint/2010/main" val="3377429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1"/>
            <a:ext cx="7904018" cy="457199"/>
          </a:xfrm>
        </p:spPr>
        <p:txBody>
          <a:bodyPr>
            <a:normAutofit fontScale="90000"/>
          </a:bodyPr>
          <a:lstStyle/>
          <a:p>
            <a:r>
              <a:rPr lang="en-US" dirty="0">
                <a:latin typeface="Times New Roman" panose="02020603050405020304" pitchFamily="18" charset="0"/>
                <a:cs typeface="Times New Roman" panose="02020603050405020304" pitchFamily="18" charset="0"/>
              </a:rPr>
              <a:t>The </a:t>
            </a:r>
            <a:r>
              <a:rPr lang="en-US" dirty="0" smtClean="0">
                <a:latin typeface="Times New Roman" panose="02020603050405020304" pitchFamily="18" charset="0"/>
                <a:cs typeface="Times New Roman" panose="02020603050405020304" pitchFamily="18" charset="0"/>
              </a:rPr>
              <a:t>Code</a:t>
            </a:r>
            <a:endParaRPr lang="en-US" dirty="0"/>
          </a:p>
        </p:txBody>
      </p:sp>
      <p:sp>
        <p:nvSpPr>
          <p:cNvPr id="3" name="Subtitle 2"/>
          <p:cNvSpPr>
            <a:spLocks noGrp="1"/>
          </p:cNvSpPr>
          <p:nvPr>
            <p:ph type="subTitle" idx="1"/>
          </p:nvPr>
        </p:nvSpPr>
        <p:spPr>
          <a:xfrm>
            <a:off x="1143000" y="1600200"/>
            <a:ext cx="8001000" cy="5243946"/>
          </a:xfrm>
        </p:spPr>
        <p:txBody>
          <a:bodyPr>
            <a:normAutofit fontScale="40000" lnSpcReduction="20000"/>
          </a:bodyPr>
          <a:lstStyle/>
          <a:p>
            <a:pPr algn="l" fontAlgn="base"/>
            <a:r>
              <a:rPr lang="en-US" b="1" dirty="0">
                <a:solidFill>
                  <a:schemeClr val="tx1"/>
                </a:solidFill>
                <a:latin typeface="Times New Roman" panose="02020603050405020304" pitchFamily="18" charset="0"/>
                <a:cs typeface="Times New Roman" panose="02020603050405020304" pitchFamily="18" charset="0"/>
              </a:rPr>
              <a:t>Example </a:t>
            </a:r>
            <a:endParaRPr lang="en-US" dirty="0">
              <a:solidFill>
                <a:schemeClr val="tx1"/>
              </a:solidFill>
              <a:latin typeface="Times New Roman" panose="02020603050405020304" pitchFamily="18" charset="0"/>
              <a:cs typeface="Times New Roman" panose="02020603050405020304" pitchFamily="18" charset="0"/>
            </a:endParaRPr>
          </a:p>
          <a:p>
            <a:pPr algn="l" fontAlgn="base"/>
            <a:r>
              <a:rPr lang="en-US" dirty="0">
                <a:solidFill>
                  <a:schemeClr val="tx1"/>
                </a:solidFill>
                <a:latin typeface="Times New Roman" panose="02020603050405020304" pitchFamily="18" charset="0"/>
                <a:cs typeface="Times New Roman" panose="02020603050405020304" pitchFamily="18" charset="0"/>
              </a:rPr>
              <a:t>In this example, we created two functions that compute the square root of a number, the first uses the keyword </a:t>
            </a:r>
            <a:r>
              <a:rPr lang="en-US" dirty="0" err="1">
                <a:solidFill>
                  <a:schemeClr val="tx1"/>
                </a:solidFill>
                <a:latin typeface="Times New Roman" panose="02020603050405020304" pitchFamily="18" charset="0"/>
                <a:cs typeface="Times New Roman" panose="02020603050405020304" pitchFamily="18" charset="0"/>
              </a:rPr>
              <a:t>ByRef</a:t>
            </a:r>
            <a:r>
              <a:rPr lang="en-US" dirty="0">
                <a:solidFill>
                  <a:schemeClr val="tx1"/>
                </a:solidFill>
                <a:latin typeface="Times New Roman" panose="02020603050405020304" pitchFamily="18" charset="0"/>
                <a:cs typeface="Times New Roman" panose="02020603050405020304" pitchFamily="18" charset="0"/>
              </a:rPr>
              <a:t> and the second uses the keyword </a:t>
            </a:r>
            <a:r>
              <a:rPr lang="en-US" dirty="0" err="1">
                <a:solidFill>
                  <a:schemeClr val="tx1"/>
                </a:solidFill>
                <a:latin typeface="Times New Roman" panose="02020603050405020304" pitchFamily="18" charset="0"/>
                <a:cs typeface="Times New Roman" panose="02020603050405020304" pitchFamily="18" charset="0"/>
              </a:rPr>
              <a:t>ByVal</a:t>
            </a:r>
            <a:r>
              <a:rPr lang="en-US" dirty="0">
                <a:solidFill>
                  <a:schemeClr val="tx1"/>
                </a:solidFill>
                <a:latin typeface="Times New Roman" panose="02020603050405020304" pitchFamily="18" charset="0"/>
                <a:cs typeface="Times New Roman" panose="02020603050405020304" pitchFamily="18" charset="0"/>
              </a:rPr>
              <a:t>.</a:t>
            </a:r>
          </a:p>
          <a:p>
            <a:pPr algn="l" fontAlgn="base"/>
            <a:r>
              <a:rPr lang="en-US" b="1" dirty="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Public </a:t>
            </a:r>
            <a:r>
              <a:rPr lang="en-US" b="1" dirty="0">
                <a:solidFill>
                  <a:schemeClr val="tx1"/>
                </a:solidFill>
                <a:latin typeface="Times New Roman" panose="02020603050405020304" pitchFamily="18" charset="0"/>
                <a:cs typeface="Times New Roman" panose="02020603050405020304" pitchFamily="18" charset="0"/>
              </a:rPr>
              <a:t>Class Form1</a:t>
            </a:r>
          </a:p>
          <a:p>
            <a:pPr algn="l"/>
            <a:r>
              <a:rPr lang="en-US" b="1" dirty="0">
                <a:solidFill>
                  <a:schemeClr val="tx1"/>
                </a:solidFill>
                <a:latin typeface="Times New Roman" panose="02020603050405020304" pitchFamily="18" charset="0"/>
                <a:cs typeface="Times New Roman" panose="02020603050405020304" pitchFamily="18" charset="0"/>
              </a:rPr>
              <a:t>       Private Sub Form1_Load(sender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MyBase.Load</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       End Sub</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Private Function </a:t>
            </a:r>
            <a:r>
              <a:rPr lang="en-US" b="1" dirty="0" err="1">
                <a:solidFill>
                  <a:schemeClr val="tx1"/>
                </a:solidFill>
                <a:latin typeface="Times New Roman" panose="02020603050405020304" pitchFamily="18" charset="0"/>
                <a:cs typeface="Times New Roman" panose="02020603050405020304" pitchFamily="18" charset="0"/>
              </a:rPr>
              <a:t>sqroot</a:t>
            </a:r>
            <a:r>
              <a:rPr lang="en-US" b="1" dirty="0">
                <a:solidFill>
                  <a:schemeClr val="tx1"/>
                </a:solidFill>
                <a:latin typeface="Times New Roman" panose="02020603050405020304" pitchFamily="18" charset="0"/>
                <a:cs typeface="Times New Roman" panose="02020603050405020304" pitchFamily="18" charset="0"/>
              </a:rPr>
              <a:t>(</a:t>
            </a:r>
            <a:r>
              <a:rPr lang="en-US" b="1" dirty="0" err="1">
                <a:solidFill>
                  <a:schemeClr val="tx1"/>
                </a:solidFill>
                <a:latin typeface="Times New Roman" panose="02020603050405020304" pitchFamily="18" charset="0"/>
                <a:cs typeface="Times New Roman" panose="02020603050405020304" pitchFamily="18" charset="0"/>
              </a:rPr>
              <a:t>ByRef</a:t>
            </a:r>
            <a:r>
              <a:rPr lang="en-US" b="1" dirty="0">
                <a:solidFill>
                  <a:schemeClr val="tx1"/>
                </a:solidFill>
                <a:latin typeface="Times New Roman" panose="02020603050405020304" pitchFamily="18" charset="0"/>
                <a:cs typeface="Times New Roman" panose="02020603050405020304" pitchFamily="18" charset="0"/>
              </a:rPr>
              <a:t> x As Single) As Double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x = x ^ 0.5</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sqroot</a:t>
            </a:r>
            <a:r>
              <a:rPr lang="en-US" b="1" dirty="0">
                <a:solidFill>
                  <a:schemeClr val="tx1"/>
                </a:solidFill>
                <a:latin typeface="Times New Roman" panose="02020603050405020304" pitchFamily="18" charset="0"/>
                <a:cs typeface="Times New Roman" panose="02020603050405020304" pitchFamily="18" charset="0"/>
              </a:rPr>
              <a:t> = x</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Function</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Private Function sqroot1(</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 y As Single) As Double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y = y ^ 0.5</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sqroot1 = y</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Function</a:t>
            </a:r>
          </a:p>
          <a:p>
            <a:pPr algn="l"/>
            <a:r>
              <a:rPr lang="en-US" b="1" dirty="0">
                <a:solidFill>
                  <a:schemeClr val="tx1"/>
                </a:solidFill>
                <a:latin typeface="Times New Roman" panose="02020603050405020304" pitchFamily="18" charset="0"/>
                <a:cs typeface="Times New Roman" panose="02020603050405020304" pitchFamily="18" charset="0"/>
              </a:rPr>
              <a:t>       Private Sub Button1_Click(sender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Button1.Click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u 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u = 9</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(3 * </a:t>
            </a:r>
            <a:r>
              <a:rPr lang="en-US" b="1" dirty="0" err="1">
                <a:solidFill>
                  <a:schemeClr val="tx1"/>
                </a:solidFill>
                <a:latin typeface="Times New Roman" panose="02020603050405020304" pitchFamily="18" charset="0"/>
                <a:cs typeface="Times New Roman" panose="02020603050405020304" pitchFamily="18" charset="0"/>
              </a:rPr>
              <a:t>sqroot</a:t>
            </a:r>
            <a:r>
              <a:rPr lang="en-US" b="1" dirty="0">
                <a:solidFill>
                  <a:schemeClr val="tx1"/>
                </a:solidFill>
                <a:latin typeface="Times New Roman" panose="02020603050405020304" pitchFamily="18" charset="0"/>
                <a:cs typeface="Times New Roman" panose="02020603050405020304" pitchFamily="18" charset="0"/>
              </a:rPr>
              <a:t>(u), , “</a:t>
            </a:r>
            <a:r>
              <a:rPr lang="en-US" b="1" dirty="0" err="1">
                <a:solidFill>
                  <a:schemeClr val="tx1"/>
                </a:solidFill>
                <a:latin typeface="Times New Roman" panose="02020603050405020304" pitchFamily="18" charset="0"/>
                <a:cs typeface="Times New Roman" panose="02020603050405020304" pitchFamily="18" charset="0"/>
              </a:rPr>
              <a:t>ByRef</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(“Value of u is ” &amp; u, , “</a:t>
            </a:r>
            <a:r>
              <a:rPr lang="en-US" b="1" dirty="0" err="1">
                <a:solidFill>
                  <a:schemeClr val="tx1"/>
                </a:solidFill>
                <a:latin typeface="Times New Roman" panose="02020603050405020304" pitchFamily="18" charset="0"/>
                <a:cs typeface="Times New Roman" panose="02020603050405020304" pitchFamily="18" charset="0"/>
              </a:rPr>
              <a:t>ByRef</a:t>
            </a:r>
            <a:r>
              <a:rPr lang="en-US" b="1" dirty="0">
                <a:solidFill>
                  <a:schemeClr val="tx1"/>
                </a:solidFill>
                <a:latin typeface="Times New Roman" panose="02020603050405020304" pitchFamily="18" charset="0"/>
                <a:cs typeface="Times New Roman" panose="02020603050405020304" pitchFamily="18" charset="0"/>
              </a:rPr>
              <a:t>”)</a:t>
            </a:r>
          </a:p>
          <a:p>
            <a:pPr algn="l"/>
            <a:r>
              <a:rPr lang="en-US" b="1" dirty="0">
                <a:solidFill>
                  <a:schemeClr val="tx1"/>
                </a:solidFill>
                <a:latin typeface="Times New Roman" panose="02020603050405020304" pitchFamily="18" charset="0"/>
                <a:cs typeface="Times New Roman" panose="02020603050405020304" pitchFamily="18" charset="0"/>
              </a:rPr>
              <a:t>       End Sub</a:t>
            </a:r>
          </a:p>
          <a:p>
            <a:pPr algn="l"/>
            <a:r>
              <a:rPr lang="en-US" b="1" dirty="0">
                <a:solidFill>
                  <a:schemeClr val="tx1"/>
                </a:solidFill>
                <a:latin typeface="Times New Roman" panose="02020603050405020304" pitchFamily="18" charset="0"/>
                <a:cs typeface="Times New Roman" panose="02020603050405020304" pitchFamily="18" charset="0"/>
              </a:rPr>
              <a:t>       Private Sub Button2_Click(sender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Button2.Click</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Dim u As Single</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u = 9</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(3 * sqroot1(u), ,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(“Value of u is ” &amp; u, , “</a:t>
            </a:r>
            <a:r>
              <a:rPr lang="en-US" b="1" dirty="0" err="1">
                <a:solidFill>
                  <a:schemeClr val="tx1"/>
                </a:solidFill>
                <a:latin typeface="Times New Roman" panose="02020603050405020304" pitchFamily="18" charset="0"/>
                <a:cs typeface="Times New Roman" panose="02020603050405020304" pitchFamily="18" charset="0"/>
              </a:rPr>
              <a:t>ByVal</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End Sub</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End Class</a:t>
            </a:r>
          </a:p>
          <a:p>
            <a:endParaRPr lang="en-US" dirty="0">
              <a:solidFill>
                <a:schemeClr val="tx1"/>
              </a:solidFill>
              <a:latin typeface="Times New Roman" panose="02020603050405020304" pitchFamily="18" charset="0"/>
              <a:cs typeface="Times New Roman" panose="02020603050405020304" pitchFamily="18"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5486400"/>
            <a:ext cx="1981200" cy="1343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399" y="5486400"/>
            <a:ext cx="2069479" cy="1343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4995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endParaRPr lang="en-US" dirty="0"/>
          </a:p>
        </p:txBody>
      </p:sp>
      <p:sp>
        <p:nvSpPr>
          <p:cNvPr id="3" name="Subtitle 2"/>
          <p:cNvSpPr>
            <a:spLocks noGrp="1"/>
          </p:cNvSpPr>
          <p:nvPr>
            <p:ph type="subTitle" idx="1"/>
          </p:nvPr>
        </p:nvSpPr>
        <p:spPr>
          <a:xfrm>
            <a:off x="2133600" y="4724400"/>
            <a:ext cx="6400800" cy="1752600"/>
          </a:xfrm>
        </p:spPr>
        <p:txBody>
          <a:bodyPr>
            <a:normAutofit/>
          </a:bodyPr>
          <a:lstStyle/>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0340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dirty="0" smtClean="0"/>
              <a:t>Sub procedure and function</a:t>
            </a:r>
            <a:endParaRPr lang="en-US" dirty="0"/>
          </a:p>
        </p:txBody>
      </p:sp>
      <p:sp>
        <p:nvSpPr>
          <p:cNvPr id="3" name="Subtitle 2"/>
          <p:cNvSpPr>
            <a:spLocks noGrp="1"/>
          </p:cNvSpPr>
          <p:nvPr>
            <p:ph type="subTitle" idx="1"/>
          </p:nvPr>
        </p:nvSpPr>
        <p:spPr>
          <a:xfrm>
            <a:off x="1143000" y="1905000"/>
            <a:ext cx="7980218" cy="4911436"/>
          </a:xfrm>
        </p:spPr>
        <p:txBody>
          <a:bodyPr>
            <a:normAutofit fontScale="62500" lnSpcReduction="20000"/>
          </a:bodyPr>
          <a:lstStyle/>
          <a:p>
            <a:pPr marL="457200" indent="-457200" algn="l" fontAlgn="base">
              <a:buFont typeface="Arial" panose="020B0604020202020204" pitchFamily="34" charset="0"/>
              <a:buChar char="•"/>
            </a:pPr>
            <a:r>
              <a:rPr lang="en-US" dirty="0">
                <a:solidFill>
                  <a:schemeClr val="tx1"/>
                </a:solidFill>
              </a:rPr>
              <a:t>A sub procedure is a procedure that performs a specific task and to return a value, but it does not return a value associated with its name. </a:t>
            </a:r>
            <a:r>
              <a:rPr lang="en-US" dirty="0" smtClean="0">
                <a:solidFill>
                  <a:schemeClr val="tx1"/>
                </a:solidFill>
              </a:rPr>
              <a:t>However</a:t>
            </a:r>
            <a:r>
              <a:rPr lang="en-US" dirty="0">
                <a:solidFill>
                  <a:schemeClr val="tx1"/>
                </a:solidFill>
              </a:rPr>
              <a:t>, it can return a value through a variable name. </a:t>
            </a:r>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Sub </a:t>
            </a:r>
            <a:r>
              <a:rPr lang="en-US" dirty="0">
                <a:solidFill>
                  <a:schemeClr val="tx1"/>
                </a:solidFill>
              </a:rPr>
              <a:t>procedures are usually used to accept input from the user, display information, print information, manipulate properties or perform some other tasks. </a:t>
            </a:r>
            <a:endParaRPr lang="en-US" dirty="0" smtClean="0">
              <a:solidFill>
                <a:schemeClr val="tx1"/>
              </a:solidFill>
            </a:endParaRPr>
          </a:p>
          <a:p>
            <a:pPr marL="457200" indent="-457200" algn="l" fontAlgn="base">
              <a:buFont typeface="Arial" panose="020B0604020202020204" pitchFamily="34" charset="0"/>
              <a:buChar char="•"/>
            </a:pPr>
            <a:r>
              <a:rPr lang="en-US" dirty="0" smtClean="0">
                <a:solidFill>
                  <a:schemeClr val="tx1"/>
                </a:solidFill>
              </a:rPr>
              <a:t>It </a:t>
            </a:r>
            <a:r>
              <a:rPr lang="en-US" dirty="0">
                <a:solidFill>
                  <a:schemeClr val="tx1"/>
                </a:solidFill>
              </a:rPr>
              <a:t>is a program code by itself and it is not an event procedure because it is not associated with a runtime procedure or a control such as button</a:t>
            </a:r>
            <a:r>
              <a:rPr lang="en-US" dirty="0" smtClean="0">
                <a:solidFill>
                  <a:schemeClr val="tx1"/>
                </a:solidFill>
              </a:rPr>
              <a:t>.</a:t>
            </a:r>
          </a:p>
          <a:p>
            <a:pPr marL="457200" indent="-457200" algn="l" fontAlgn="base">
              <a:buFont typeface="Arial" panose="020B0604020202020204" pitchFamily="34" charset="0"/>
              <a:buChar char="•"/>
            </a:pPr>
            <a:r>
              <a:rPr lang="en-US" dirty="0" smtClean="0">
                <a:solidFill>
                  <a:schemeClr val="tx1"/>
                </a:solidFill>
              </a:rPr>
              <a:t> </a:t>
            </a:r>
            <a:r>
              <a:rPr lang="en-US" dirty="0">
                <a:solidFill>
                  <a:schemeClr val="tx1"/>
                </a:solidFill>
              </a:rPr>
              <a:t>It is called by the main program whenever it is required to perform a certain task.</a:t>
            </a:r>
          </a:p>
          <a:p>
            <a:pPr marL="457200" indent="-457200" algn="l" fontAlgn="base">
              <a:buFont typeface="Arial" panose="020B0604020202020204" pitchFamily="34" charset="0"/>
              <a:buChar char="•"/>
            </a:pPr>
            <a:r>
              <a:rPr lang="en-US" dirty="0">
                <a:solidFill>
                  <a:schemeClr val="tx1"/>
                </a:solidFill>
              </a:rPr>
              <a:t>Sub procedures help make the programs smaller and easier to manage. A sub procedure begins with a Sub keyword and ends with an End Sub keyword. The program structure of a sub procedure is as follows:</a:t>
            </a:r>
          </a:p>
          <a:p>
            <a:pPr algn="l"/>
            <a:r>
              <a:rPr lang="en-US" b="1" dirty="0">
                <a:solidFill>
                  <a:schemeClr val="tx1"/>
                </a:solidFill>
              </a:rPr>
              <a:t>Sub </a:t>
            </a:r>
            <a:r>
              <a:rPr lang="en-US" b="1" dirty="0" err="1">
                <a:solidFill>
                  <a:schemeClr val="tx1"/>
                </a:solidFill>
              </a:rPr>
              <a:t>ProcedureName</a:t>
            </a:r>
            <a:r>
              <a:rPr lang="en-US" b="1" dirty="0">
                <a:solidFill>
                  <a:schemeClr val="tx1"/>
                </a:solidFill>
              </a:rPr>
              <a:t> (arguments)</a:t>
            </a:r>
            <a:endParaRPr lang="en-US" dirty="0">
              <a:solidFill>
                <a:schemeClr val="tx1"/>
              </a:solidFill>
            </a:endParaRPr>
          </a:p>
          <a:p>
            <a:pPr algn="l"/>
            <a:r>
              <a:rPr lang="en-US" b="1" dirty="0">
                <a:solidFill>
                  <a:schemeClr val="tx1"/>
                </a:solidFill>
              </a:rPr>
              <a:t>      Statements</a:t>
            </a:r>
            <a:endParaRPr lang="en-US" dirty="0">
              <a:solidFill>
                <a:schemeClr val="tx1"/>
              </a:solidFill>
            </a:endParaRPr>
          </a:p>
          <a:p>
            <a:pPr algn="l"/>
            <a:r>
              <a:rPr lang="en-US" b="1" dirty="0">
                <a:solidFill>
                  <a:schemeClr val="tx1"/>
                </a:solidFill>
              </a:rPr>
              <a:t>End Sub</a:t>
            </a:r>
            <a:endParaRPr lang="en-US" dirty="0">
              <a:solidFill>
                <a:schemeClr val="tx1"/>
              </a:solidFill>
            </a:endParaRP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9316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b="1" dirty="0" smtClean="0"/>
              <a:t>Example</a:t>
            </a:r>
            <a:endParaRPr lang="en-US" dirty="0"/>
          </a:p>
        </p:txBody>
      </p:sp>
      <p:sp>
        <p:nvSpPr>
          <p:cNvPr id="3" name="Subtitle 2"/>
          <p:cNvSpPr>
            <a:spLocks noGrp="1"/>
          </p:cNvSpPr>
          <p:nvPr>
            <p:ph type="subTitle" idx="1"/>
          </p:nvPr>
        </p:nvSpPr>
        <p:spPr>
          <a:xfrm>
            <a:off x="1143000" y="2057400"/>
            <a:ext cx="7980218" cy="4800600"/>
          </a:xfrm>
        </p:spPr>
        <p:txBody>
          <a:bodyPr>
            <a:normAutofit fontScale="77500" lnSpcReduction="20000"/>
          </a:bodyPr>
          <a:lstStyle/>
          <a:p>
            <a:pPr marL="457200" indent="-457200" algn="l">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In </a:t>
            </a:r>
            <a:r>
              <a:rPr lang="en-US" dirty="0">
                <a:solidFill>
                  <a:schemeClr val="tx1"/>
                </a:solidFill>
                <a:latin typeface="Times New Roman" panose="02020603050405020304" pitchFamily="18" charset="0"/>
                <a:cs typeface="Times New Roman" panose="02020603050405020304" pitchFamily="18" charset="0"/>
              </a:rPr>
              <a:t>this example, we create a sub procedure sum to sum up two values that are specified as the arguments. The main program can reference a procedure by using its name together with the arguments in the parentheses.</a:t>
            </a:r>
          </a:p>
          <a:p>
            <a:pPr algn="l"/>
            <a:endParaRPr lang="en-US" dirty="0">
              <a:solidFill>
                <a:schemeClr val="tx1"/>
              </a:solidFill>
              <a:latin typeface="Times New Roman" panose="02020603050405020304" pitchFamily="18" charset="0"/>
              <a:cs typeface="Times New Roman" panose="02020603050405020304" pitchFamily="18" charset="0"/>
            </a:endParaRPr>
          </a:p>
          <a:p>
            <a:pPr algn="l"/>
            <a:r>
              <a:rPr lang="en-US" b="1" dirty="0">
                <a:solidFill>
                  <a:schemeClr val="tx1"/>
                </a:solidFill>
                <a:latin typeface="Times New Roman" panose="02020603050405020304" pitchFamily="18" charset="0"/>
                <a:cs typeface="Times New Roman" panose="02020603050405020304" pitchFamily="18" charset="0"/>
              </a:rPr>
              <a:t>Private Sub Form1_Load(sender As Object, e As </a:t>
            </a:r>
            <a:r>
              <a:rPr lang="en-US" b="1" dirty="0" err="1">
                <a:solidFill>
                  <a:schemeClr val="tx1"/>
                </a:solidFill>
                <a:latin typeface="Times New Roman" panose="02020603050405020304" pitchFamily="18" charset="0"/>
                <a:cs typeface="Times New Roman" panose="02020603050405020304" pitchFamily="18" charset="0"/>
              </a:rPr>
              <a:t>EventArgs</a:t>
            </a:r>
            <a:r>
              <a:rPr lang="en-US" b="1" dirty="0">
                <a:solidFill>
                  <a:schemeClr val="tx1"/>
                </a:solidFill>
                <a:latin typeface="Times New Roman" panose="02020603050405020304" pitchFamily="18" charset="0"/>
                <a:cs typeface="Times New Roman" panose="02020603050405020304" pitchFamily="18" charset="0"/>
              </a:rPr>
              <a:t>) Handles </a:t>
            </a:r>
            <a:r>
              <a:rPr lang="en-US" b="1" dirty="0" err="1">
                <a:solidFill>
                  <a:schemeClr val="tx1"/>
                </a:solidFill>
                <a:latin typeface="Times New Roman" panose="02020603050405020304" pitchFamily="18" charset="0"/>
                <a:cs typeface="Times New Roman" panose="02020603050405020304" pitchFamily="18" charset="0"/>
              </a:rPr>
              <a:t>MyBase.Load</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sum(5, 6) </a:t>
            </a:r>
          </a:p>
          <a:p>
            <a:pPr algn="l"/>
            <a:r>
              <a:rPr lang="en-US" b="1" dirty="0" smtClean="0">
                <a:solidFill>
                  <a:schemeClr val="tx1"/>
                </a:solidFill>
                <a:latin typeface="Times New Roman" panose="02020603050405020304" pitchFamily="18" charset="0"/>
                <a:cs typeface="Times New Roman" panose="02020603050405020304" pitchFamily="18" charset="0"/>
              </a:rPr>
              <a:t>End </a:t>
            </a:r>
            <a:r>
              <a:rPr lang="en-US" b="1" dirty="0">
                <a:solidFill>
                  <a:schemeClr val="tx1"/>
                </a:solidFill>
                <a:latin typeface="Times New Roman" panose="02020603050405020304" pitchFamily="18" charset="0"/>
                <a:cs typeface="Times New Roman" panose="02020603050405020304" pitchFamily="18" charset="0"/>
              </a:rPr>
              <a:t>Sub </a:t>
            </a:r>
            <a:endParaRPr lang="en-US" b="1" dirty="0">
              <a:solidFill>
                <a:schemeClr val="tx1"/>
              </a:solidFill>
              <a:latin typeface="Times New Roman" panose="02020603050405020304" pitchFamily="18" charset="0"/>
              <a:cs typeface="Times New Roman" panose="02020603050405020304" pitchFamily="18" charset="0"/>
            </a:endParaRPr>
          </a:p>
          <a:p>
            <a:pPr algn="l"/>
            <a:r>
              <a:rPr lang="en-US" b="1" dirty="0" smtClean="0">
                <a:solidFill>
                  <a:schemeClr val="tx1"/>
                </a:solidFill>
                <a:latin typeface="Times New Roman" panose="02020603050405020304" pitchFamily="18" charset="0"/>
                <a:cs typeface="Times New Roman" panose="02020603050405020304" pitchFamily="18" charset="0"/>
              </a:rPr>
              <a:t>Sub </a:t>
            </a:r>
            <a:r>
              <a:rPr lang="en-US" b="1" dirty="0">
                <a:solidFill>
                  <a:schemeClr val="tx1"/>
                </a:solidFill>
                <a:latin typeface="Times New Roman" panose="02020603050405020304" pitchFamily="18" charset="0"/>
                <a:cs typeface="Times New Roman" panose="02020603050405020304" pitchFamily="18" charset="0"/>
              </a:rPr>
              <a:t>sum(a As Single, b As Single)</a:t>
            </a:r>
          </a:p>
          <a:p>
            <a:pPr algn="l"/>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MsgBox</a:t>
            </a:r>
            <a:r>
              <a:rPr lang="en-US" b="1" dirty="0">
                <a:solidFill>
                  <a:schemeClr val="tx1"/>
                </a:solidFill>
                <a:latin typeface="Times New Roman" panose="02020603050405020304" pitchFamily="18" charset="0"/>
                <a:cs typeface="Times New Roman" panose="02020603050405020304" pitchFamily="18" charset="0"/>
              </a:rPr>
              <a:t>(“sum=”&amp; a + b) </a:t>
            </a:r>
            <a:br>
              <a:rPr lang="en-US" b="1"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End </a:t>
            </a:r>
            <a:r>
              <a:rPr lang="en-US" b="1" dirty="0">
                <a:solidFill>
                  <a:schemeClr val="tx1"/>
                </a:solidFill>
                <a:latin typeface="Times New Roman" panose="02020603050405020304" pitchFamily="18" charset="0"/>
                <a:cs typeface="Times New Roman" panose="02020603050405020304" pitchFamily="18" charset="0"/>
              </a:rPr>
              <a:t>Sub</a:t>
            </a: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Running the program produces a message box</a:t>
            </a:r>
          </a:p>
          <a:p>
            <a:endParaRPr lang="en-US" dirty="0">
              <a:solidFill>
                <a:schemeClr val="tx1"/>
              </a:solidFill>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4191000"/>
            <a:ext cx="2286001" cy="198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3605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066800"/>
            <a:ext cx="7904018" cy="609600"/>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Example </a:t>
            </a:r>
            <a:r>
              <a:rPr lang="en-US" b="1" dirty="0">
                <a:latin typeface="Times New Roman" panose="02020603050405020304" pitchFamily="18" charset="0"/>
                <a:cs typeface="Times New Roman" panose="02020603050405020304" pitchFamily="18" charset="0"/>
              </a:rPr>
              <a:t>Password </a:t>
            </a:r>
            <a:r>
              <a:rPr lang="en-US" b="1" dirty="0" smtClean="0">
                <a:latin typeface="Times New Roman" panose="02020603050405020304" pitchFamily="18" charset="0"/>
                <a:cs typeface="Times New Roman" panose="02020603050405020304" pitchFamily="18" charset="0"/>
              </a:rPr>
              <a:t>Cracker</a:t>
            </a:r>
            <a:endParaRPr lang="en-US" dirty="0"/>
          </a:p>
        </p:txBody>
      </p:sp>
      <p:sp>
        <p:nvSpPr>
          <p:cNvPr id="3" name="Subtitle 2"/>
          <p:cNvSpPr>
            <a:spLocks noGrp="1"/>
          </p:cNvSpPr>
          <p:nvPr>
            <p:ph type="subTitle" idx="1"/>
          </p:nvPr>
        </p:nvSpPr>
        <p:spPr>
          <a:xfrm>
            <a:off x="1295400" y="1676400"/>
            <a:ext cx="7848600" cy="5140036"/>
          </a:xfrm>
        </p:spPr>
        <p:txBody>
          <a:bodyPr>
            <a:normAutofit fontScale="25000" lnSpcReduction="20000"/>
          </a:bodyPr>
          <a:lstStyle/>
          <a:p>
            <a:pPr marL="685800" indent="-685800" algn="l" fontAlgn="base">
              <a:buFont typeface="Arial" panose="020B0604020202020204" pitchFamily="34" charset="0"/>
              <a:buChar char="•"/>
            </a:pPr>
            <a:r>
              <a:rPr lang="en-US" sz="6800" b="1" dirty="0" smtClean="0">
                <a:solidFill>
                  <a:schemeClr val="tx1"/>
                </a:solidFill>
                <a:latin typeface="Times New Roman" panose="02020603050405020304" pitchFamily="18" charset="0"/>
                <a:cs typeface="Times New Roman" panose="02020603050405020304" pitchFamily="18" charset="0"/>
              </a:rPr>
              <a:t>This </a:t>
            </a:r>
            <a:r>
              <a:rPr lang="en-US" sz="6800" b="1" dirty="0">
                <a:solidFill>
                  <a:schemeClr val="tx1"/>
                </a:solidFill>
                <a:latin typeface="Times New Roman" panose="02020603050405020304" pitchFamily="18" charset="0"/>
                <a:cs typeface="Times New Roman" panose="02020603050405020304" pitchFamily="18" charset="0"/>
              </a:rPr>
              <a:t>is a passwords cracking program where it can generate possible passwords and compare each of them with the actual password; and if the generated password found to be equal to the actual password, login will be successful. In this program, a timer is inserted into the form and it is used to do a repetitive job of generating the passwords</a:t>
            </a:r>
            <a:r>
              <a:rPr lang="en-US" sz="6800" b="1" dirty="0" smtClean="0">
                <a:solidFill>
                  <a:schemeClr val="tx1"/>
                </a:solidFill>
                <a:latin typeface="Times New Roman" panose="02020603050405020304" pitchFamily="18" charset="0"/>
                <a:cs typeface="Times New Roman" panose="02020603050405020304" pitchFamily="18" charset="0"/>
              </a:rPr>
              <a:t>.</a:t>
            </a:r>
            <a:endParaRPr lang="en-US" sz="6800" b="1" dirty="0">
              <a:solidFill>
                <a:schemeClr val="tx1"/>
              </a:solidFill>
              <a:latin typeface="Times New Roman" panose="02020603050405020304" pitchFamily="18" charset="0"/>
              <a:cs typeface="Times New Roman" panose="02020603050405020304" pitchFamily="18" charset="0"/>
            </a:endParaRPr>
          </a:p>
          <a:p>
            <a:pPr marL="685800" indent="-685800" algn="l" fontAlgn="base">
              <a:buFont typeface="Arial" panose="020B0604020202020204" pitchFamily="34" charset="0"/>
              <a:buChar char="•"/>
            </a:pPr>
            <a:r>
              <a:rPr lang="en-US" sz="6800" b="1" dirty="0" smtClean="0">
                <a:solidFill>
                  <a:schemeClr val="tx1"/>
                </a:solidFill>
                <a:latin typeface="Times New Roman" panose="02020603050405020304" pitchFamily="18" charset="0"/>
                <a:cs typeface="Times New Roman" panose="02020603050405020304" pitchFamily="18" charset="0"/>
              </a:rPr>
              <a:t>We </a:t>
            </a:r>
            <a:r>
              <a:rPr lang="en-US" sz="6800" b="1" dirty="0">
                <a:solidFill>
                  <a:schemeClr val="tx1"/>
                </a:solidFill>
                <a:latin typeface="Times New Roman" panose="02020603050405020304" pitchFamily="18" charset="0"/>
                <a:cs typeface="Times New Roman" panose="02020603050405020304" pitchFamily="18" charset="0"/>
              </a:rPr>
              <a:t>create a passwords generating procedure generate () and it is called by the e Timer1_Tick() event so that the procedure is repeated after every interval. The interval of the timer can be set in its properties window where a value of 1 is 1 millisecond, so a value of 1000 is 1 second; the smaller the value, the shorter the interval. However, do not set the timer to zero because if you do that, the timer will not start. We shall set the Timer’s interval at 100 which is equivalent to 0.1 second. The Timer1.Enabled property is set to false so that the program will only start generating the passwords after you click on the Generate button. </a:t>
            </a:r>
            <a:r>
              <a:rPr lang="en-US" sz="6800" b="1" dirty="0" err="1">
                <a:solidFill>
                  <a:schemeClr val="tx1"/>
                </a:solidFill>
                <a:latin typeface="Times New Roman" panose="02020603050405020304" pitchFamily="18" charset="0"/>
                <a:cs typeface="Times New Roman" panose="02020603050405020304" pitchFamily="18" charset="0"/>
              </a:rPr>
              <a:t>Rnd</a:t>
            </a:r>
            <a:r>
              <a:rPr lang="en-US" sz="6800" b="1" dirty="0">
                <a:solidFill>
                  <a:schemeClr val="tx1"/>
                </a:solidFill>
                <a:latin typeface="Times New Roman" panose="02020603050405020304" pitchFamily="18" charset="0"/>
                <a:cs typeface="Times New Roman" panose="02020603050405020304" pitchFamily="18" charset="0"/>
              </a:rPr>
              <a:t> is a VB function that generates a random number between 0 and 1. Multiplying </a:t>
            </a:r>
            <a:r>
              <a:rPr lang="en-US" sz="6800" b="1" dirty="0" err="1">
                <a:solidFill>
                  <a:schemeClr val="tx1"/>
                </a:solidFill>
                <a:latin typeface="Times New Roman" panose="02020603050405020304" pitchFamily="18" charset="0"/>
                <a:cs typeface="Times New Roman" panose="02020603050405020304" pitchFamily="18" charset="0"/>
              </a:rPr>
              <a:t>Rnd</a:t>
            </a:r>
            <a:r>
              <a:rPr lang="en-US" sz="6800" b="1" dirty="0">
                <a:solidFill>
                  <a:schemeClr val="tx1"/>
                </a:solidFill>
                <a:latin typeface="Times New Roman" panose="02020603050405020304" pitchFamily="18" charset="0"/>
                <a:cs typeface="Times New Roman" panose="02020603050405020304" pitchFamily="18" charset="0"/>
              </a:rPr>
              <a:t> by 100 will obtain a number between 0 and 100. </a:t>
            </a:r>
            <a:r>
              <a:rPr lang="en-US" sz="6800" b="1" dirty="0" err="1">
                <a:solidFill>
                  <a:schemeClr val="tx1"/>
                </a:solidFill>
                <a:latin typeface="Times New Roman" panose="02020603050405020304" pitchFamily="18" charset="0"/>
                <a:cs typeface="Times New Roman" panose="02020603050405020304" pitchFamily="18" charset="0"/>
              </a:rPr>
              <a:t>Int</a:t>
            </a:r>
            <a:r>
              <a:rPr lang="en-US" sz="6800" b="1" dirty="0">
                <a:solidFill>
                  <a:schemeClr val="tx1"/>
                </a:solidFill>
                <a:latin typeface="Times New Roman" panose="02020603050405020304" pitchFamily="18" charset="0"/>
                <a:cs typeface="Times New Roman" panose="02020603050405020304" pitchFamily="18" charset="0"/>
              </a:rPr>
              <a:t> is a </a:t>
            </a:r>
            <a:r>
              <a:rPr lang="en-US" sz="6800" b="1" dirty="0" smtClean="0">
                <a:solidFill>
                  <a:schemeClr val="tx1"/>
                </a:solidFill>
                <a:latin typeface="Times New Roman" panose="02020603050405020304" pitchFamily="18" charset="0"/>
                <a:cs typeface="Times New Roman" panose="02020603050405020304" pitchFamily="18" charset="0"/>
              </a:rPr>
              <a:t>function </a:t>
            </a:r>
            <a:r>
              <a:rPr lang="en-US" sz="6800" b="1" dirty="0">
                <a:solidFill>
                  <a:schemeClr val="tx1"/>
                </a:solidFill>
                <a:latin typeface="Times New Roman" panose="02020603050405020304" pitchFamily="18" charset="0"/>
                <a:cs typeface="Times New Roman" panose="02020603050405020304" pitchFamily="18" charset="0"/>
              </a:rPr>
              <a:t>that returns an integer by ignoring the decimal part of that number.</a:t>
            </a:r>
          </a:p>
          <a:p>
            <a:pPr marL="685800" indent="-685800" algn="l" fontAlgn="base">
              <a:buFont typeface="Arial" panose="020B0604020202020204" pitchFamily="34" charset="0"/>
              <a:buChar char="•"/>
            </a:pPr>
            <a:r>
              <a:rPr lang="en-US" sz="6800" b="1" dirty="0">
                <a:solidFill>
                  <a:schemeClr val="tx1"/>
                </a:solidFill>
                <a:latin typeface="Times New Roman" panose="02020603050405020304" pitchFamily="18" charset="0"/>
                <a:cs typeface="Times New Roman" panose="02020603050405020304" pitchFamily="18" charset="0"/>
              </a:rPr>
              <a:t>Therefore, </a:t>
            </a:r>
            <a:r>
              <a:rPr lang="en-US" sz="6800" b="1" dirty="0" err="1">
                <a:solidFill>
                  <a:schemeClr val="tx1"/>
                </a:solidFill>
                <a:latin typeface="Times New Roman" panose="02020603050405020304" pitchFamily="18" charset="0"/>
                <a:cs typeface="Times New Roman" panose="02020603050405020304" pitchFamily="18" charset="0"/>
              </a:rPr>
              <a:t>Int</a:t>
            </a:r>
            <a:r>
              <a:rPr lang="en-US" sz="6800" b="1" dirty="0">
                <a:solidFill>
                  <a:schemeClr val="tx1"/>
                </a:solidFill>
                <a:latin typeface="Times New Roman" panose="02020603050405020304" pitchFamily="18" charset="0"/>
                <a:cs typeface="Times New Roman" panose="02020603050405020304" pitchFamily="18" charset="0"/>
              </a:rPr>
              <a:t>(</a:t>
            </a:r>
            <a:r>
              <a:rPr lang="en-US" sz="6800" b="1" dirty="0" err="1">
                <a:solidFill>
                  <a:schemeClr val="tx1"/>
                </a:solidFill>
                <a:latin typeface="Times New Roman" panose="02020603050405020304" pitchFamily="18" charset="0"/>
                <a:cs typeface="Times New Roman" panose="02020603050405020304" pitchFamily="18" charset="0"/>
              </a:rPr>
              <a:t>Rnd</a:t>
            </a:r>
            <a:r>
              <a:rPr lang="en-US" sz="6800" b="1" dirty="0">
                <a:solidFill>
                  <a:schemeClr val="tx1"/>
                </a:solidFill>
                <a:latin typeface="Times New Roman" panose="02020603050405020304" pitchFamily="18" charset="0"/>
                <a:cs typeface="Times New Roman" panose="02020603050405020304" pitchFamily="18" charset="0"/>
              </a:rPr>
              <a:t>*100) will produce a number between 0 and 99, and the value of </a:t>
            </a:r>
            <a:r>
              <a:rPr lang="en-US" sz="6800" b="1" dirty="0" err="1">
                <a:solidFill>
                  <a:schemeClr val="tx1"/>
                </a:solidFill>
                <a:latin typeface="Times New Roman" panose="02020603050405020304" pitchFamily="18" charset="0"/>
                <a:cs typeface="Times New Roman" panose="02020603050405020304" pitchFamily="18" charset="0"/>
              </a:rPr>
              <a:t>Int</a:t>
            </a:r>
            <a:r>
              <a:rPr lang="en-US" sz="6800" b="1" dirty="0">
                <a:solidFill>
                  <a:schemeClr val="tx1"/>
                </a:solidFill>
                <a:latin typeface="Times New Roman" panose="02020603050405020304" pitchFamily="18" charset="0"/>
                <a:cs typeface="Times New Roman" panose="02020603050405020304" pitchFamily="18" charset="0"/>
              </a:rPr>
              <a:t>(</a:t>
            </a:r>
            <a:r>
              <a:rPr lang="en-US" sz="6800" b="1" dirty="0" err="1">
                <a:solidFill>
                  <a:schemeClr val="tx1"/>
                </a:solidFill>
                <a:latin typeface="Times New Roman" panose="02020603050405020304" pitchFamily="18" charset="0"/>
                <a:cs typeface="Times New Roman" panose="02020603050405020304" pitchFamily="18" charset="0"/>
              </a:rPr>
              <a:t>Rnd</a:t>
            </a:r>
            <a:r>
              <a:rPr lang="en-US" sz="6800" b="1" dirty="0">
                <a:solidFill>
                  <a:schemeClr val="tx1"/>
                </a:solidFill>
                <a:latin typeface="Times New Roman" panose="02020603050405020304" pitchFamily="18" charset="0"/>
                <a:cs typeface="Times New Roman" panose="02020603050405020304" pitchFamily="18" charset="0"/>
              </a:rPr>
              <a:t>*100) + 100 will produce a number between 100 and 199. To generate a range of numbers use the following formula </a:t>
            </a:r>
            <a:r>
              <a:rPr lang="en-US" sz="6800" b="1" dirty="0" err="1">
                <a:solidFill>
                  <a:schemeClr val="tx1"/>
                </a:solidFill>
                <a:latin typeface="Times New Roman" panose="02020603050405020304" pitchFamily="18" charset="0"/>
                <a:cs typeface="Times New Roman" panose="02020603050405020304" pitchFamily="18" charset="0"/>
              </a:rPr>
              <a:t>Int</a:t>
            </a:r>
            <a:r>
              <a:rPr lang="en-US" sz="6800" b="1" dirty="0">
                <a:solidFill>
                  <a:schemeClr val="tx1"/>
                </a:solidFill>
                <a:latin typeface="Times New Roman" panose="02020603050405020304" pitchFamily="18" charset="0"/>
                <a:cs typeface="Times New Roman" panose="02020603050405020304" pitchFamily="18" charset="0"/>
              </a:rPr>
              <a:t>((High – Low +1) * </a:t>
            </a:r>
            <a:r>
              <a:rPr lang="en-US" sz="6800" b="1" dirty="0" err="1">
                <a:solidFill>
                  <a:schemeClr val="tx1"/>
                </a:solidFill>
                <a:latin typeface="Times New Roman" panose="02020603050405020304" pitchFamily="18" charset="0"/>
                <a:cs typeface="Times New Roman" panose="02020603050405020304" pitchFamily="18" charset="0"/>
              </a:rPr>
              <a:t>Rnd</a:t>
            </a:r>
            <a:r>
              <a:rPr lang="en-US" sz="6800" b="1" dirty="0">
                <a:solidFill>
                  <a:schemeClr val="tx1"/>
                </a:solidFill>
                <a:latin typeface="Times New Roman" panose="02020603050405020304" pitchFamily="18" charset="0"/>
                <a:cs typeface="Times New Roman" panose="02020603050405020304" pitchFamily="18" charset="0"/>
              </a:rPr>
              <a:t> + Low).  Finally, the program uses If…Then…Else to check whether the generated password is equal the actual password or not; and if they are equal, the passwords generating process will be terminated by setting the Timer1.Enabled property to false.</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24003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19200" y="1143000"/>
            <a:ext cx="7904018" cy="457199"/>
          </a:xfrm>
        </p:spPr>
        <p:txBody>
          <a:bodyPr>
            <a:normAutofit fontScale="90000"/>
          </a:bodyPr>
          <a:lstStyle/>
          <a:p>
            <a:r>
              <a:rPr lang="en-US" b="1" dirty="0">
                <a:latin typeface="Times New Roman" panose="02020603050405020304" pitchFamily="18" charset="0"/>
                <a:cs typeface="Times New Roman" panose="02020603050405020304" pitchFamily="18" charset="0"/>
              </a:rPr>
              <a:t>The </a:t>
            </a:r>
            <a:r>
              <a:rPr lang="en-US" b="1" dirty="0" smtClean="0">
                <a:latin typeface="Times New Roman" panose="02020603050405020304" pitchFamily="18" charset="0"/>
                <a:cs typeface="Times New Roman" panose="02020603050405020304" pitchFamily="18" charset="0"/>
              </a:rPr>
              <a:t>Code</a:t>
            </a:r>
            <a:endParaRPr lang="en-US" dirty="0"/>
          </a:p>
        </p:txBody>
      </p:sp>
      <p:sp>
        <p:nvSpPr>
          <p:cNvPr id="3" name="Subtitle 2"/>
          <p:cNvSpPr>
            <a:spLocks noGrp="1"/>
          </p:cNvSpPr>
          <p:nvPr>
            <p:ph type="subTitle" idx="1"/>
          </p:nvPr>
        </p:nvSpPr>
        <p:spPr>
          <a:xfrm>
            <a:off x="1219200" y="1524000"/>
            <a:ext cx="8077200" cy="5410200"/>
          </a:xfrm>
        </p:spPr>
        <p:txBody>
          <a:bodyPr>
            <a:noAutofit/>
          </a:bodyPr>
          <a:lstStyle/>
          <a:p>
            <a:pPr algn="l"/>
            <a:r>
              <a:rPr lang="en-US" sz="1350" b="1" dirty="0" smtClean="0">
                <a:solidFill>
                  <a:schemeClr val="tx1"/>
                </a:solidFill>
                <a:latin typeface="Times New Roman" panose="02020603050405020304" pitchFamily="18" charset="0"/>
                <a:cs typeface="Times New Roman" panose="02020603050405020304" pitchFamily="18" charset="0"/>
              </a:rPr>
              <a:t>Public </a:t>
            </a:r>
            <a:r>
              <a:rPr lang="en-US" sz="1350" b="1" dirty="0">
                <a:solidFill>
                  <a:schemeClr val="tx1"/>
                </a:solidFill>
                <a:latin typeface="Times New Roman" panose="02020603050405020304" pitchFamily="18" charset="0"/>
                <a:cs typeface="Times New Roman" panose="02020603050405020304" pitchFamily="18" charset="0"/>
              </a:rPr>
              <a:t>Class Form1</a:t>
            </a:r>
          </a:p>
          <a:p>
            <a:pPr algn="l"/>
            <a:r>
              <a:rPr lang="en-US" sz="1350" b="1" dirty="0">
                <a:solidFill>
                  <a:schemeClr val="tx1"/>
                </a:solidFill>
                <a:latin typeface="Times New Roman" panose="02020603050405020304" pitchFamily="18" charset="0"/>
                <a:cs typeface="Times New Roman" panose="02020603050405020304" pitchFamily="18" charset="0"/>
              </a:rPr>
              <a:t>     Dim password As Integer Dim </a:t>
            </a:r>
            <a:r>
              <a:rPr lang="en-US" sz="1350" b="1" dirty="0" err="1">
                <a:solidFill>
                  <a:schemeClr val="tx1"/>
                </a:solidFill>
                <a:latin typeface="Times New Roman" panose="02020603050405020304" pitchFamily="18" charset="0"/>
                <a:cs typeface="Times New Roman" panose="02020603050405020304" pitchFamily="18" charset="0"/>
              </a:rPr>
              <a:t>crackpass</a:t>
            </a:r>
            <a:r>
              <a:rPr lang="en-US" sz="1350" b="1" dirty="0">
                <a:solidFill>
                  <a:schemeClr val="tx1"/>
                </a:solidFill>
                <a:latin typeface="Times New Roman" panose="02020603050405020304" pitchFamily="18" charset="0"/>
                <a:cs typeface="Times New Roman" panose="02020603050405020304" pitchFamily="18" charset="0"/>
              </a:rPr>
              <a:t> As Integer</a:t>
            </a:r>
          </a:p>
          <a:p>
            <a:pPr algn="l"/>
            <a:r>
              <a:rPr lang="en-US" sz="1350" b="1" dirty="0">
                <a:solidFill>
                  <a:schemeClr val="tx1"/>
                </a:solidFill>
                <a:latin typeface="Times New Roman" panose="02020603050405020304" pitchFamily="18" charset="0"/>
                <a:cs typeface="Times New Roman" panose="02020603050405020304" pitchFamily="18" charset="0"/>
              </a:rPr>
              <a:t>     Private Sub Button1_Click(sender As Object, e As </a:t>
            </a:r>
            <a:r>
              <a:rPr lang="en-US" sz="1350" b="1" dirty="0" err="1">
                <a:solidFill>
                  <a:schemeClr val="tx1"/>
                </a:solidFill>
                <a:latin typeface="Times New Roman" panose="02020603050405020304" pitchFamily="18" charset="0"/>
                <a:cs typeface="Times New Roman" panose="02020603050405020304" pitchFamily="18" charset="0"/>
              </a:rPr>
              <a:t>EventArgs</a:t>
            </a:r>
            <a:r>
              <a:rPr lang="en-US" sz="1350" b="1" dirty="0">
                <a:solidFill>
                  <a:schemeClr val="tx1"/>
                </a:solidFill>
                <a:latin typeface="Times New Roman" panose="02020603050405020304" pitchFamily="18" charset="0"/>
                <a:cs typeface="Times New Roman" panose="02020603050405020304" pitchFamily="18" charset="0"/>
              </a:rPr>
              <a:t>) Handles Button1.Click</a:t>
            </a:r>
          </a:p>
          <a:p>
            <a:pPr algn="l"/>
            <a:r>
              <a:rPr lang="en-US" sz="1350" b="1" dirty="0">
                <a:solidFill>
                  <a:schemeClr val="tx1"/>
                </a:solidFill>
                <a:latin typeface="Times New Roman" panose="02020603050405020304" pitchFamily="18" charset="0"/>
                <a:cs typeface="Times New Roman" panose="02020603050405020304" pitchFamily="18" charset="0"/>
              </a:rPr>
              <a:t>          Timer1.Enabled = True</a:t>
            </a:r>
          </a:p>
          <a:p>
            <a:pPr algn="l"/>
            <a:r>
              <a:rPr lang="en-US" sz="1350" b="1" dirty="0">
                <a:solidFill>
                  <a:schemeClr val="tx1"/>
                </a:solidFill>
                <a:latin typeface="Times New Roman" panose="02020603050405020304" pitchFamily="18" charset="0"/>
                <a:cs typeface="Times New Roman" panose="02020603050405020304" pitchFamily="18" charset="0"/>
              </a:rPr>
              <a:t>     End Sub</a:t>
            </a:r>
          </a:p>
          <a:p>
            <a:pPr algn="l"/>
            <a:r>
              <a:rPr lang="en-US" sz="1350" b="1" dirty="0">
                <a:solidFill>
                  <a:schemeClr val="tx1"/>
                </a:solidFill>
                <a:latin typeface="Times New Roman" panose="02020603050405020304" pitchFamily="18" charset="0"/>
                <a:cs typeface="Times New Roman" panose="02020603050405020304" pitchFamily="18" charset="0"/>
              </a:rPr>
              <a:t>     Private Sub Timer1_Tick(sender As Object, e As </a:t>
            </a:r>
            <a:r>
              <a:rPr lang="en-US" sz="1350" b="1" dirty="0" err="1">
                <a:solidFill>
                  <a:schemeClr val="tx1"/>
                </a:solidFill>
                <a:latin typeface="Times New Roman" panose="02020603050405020304" pitchFamily="18" charset="0"/>
                <a:cs typeface="Times New Roman" panose="02020603050405020304" pitchFamily="18" charset="0"/>
              </a:rPr>
              <a:t>EventArgs</a:t>
            </a:r>
            <a:r>
              <a:rPr lang="en-US" sz="1350" b="1" dirty="0">
                <a:solidFill>
                  <a:schemeClr val="tx1"/>
                </a:solidFill>
                <a:latin typeface="Times New Roman" panose="02020603050405020304" pitchFamily="18" charset="0"/>
                <a:cs typeface="Times New Roman" panose="02020603050405020304" pitchFamily="18" charset="0"/>
              </a:rPr>
              <a:t>) Handles Timer1.Tick</a:t>
            </a:r>
          </a:p>
          <a:p>
            <a:pPr algn="l"/>
            <a:r>
              <a:rPr lang="en-US" sz="1350" b="1" dirty="0">
                <a:solidFill>
                  <a:schemeClr val="tx1"/>
                </a:solidFill>
                <a:latin typeface="Times New Roman" panose="02020603050405020304" pitchFamily="18" charset="0"/>
                <a:cs typeface="Times New Roman" panose="02020603050405020304" pitchFamily="18" charset="0"/>
              </a:rPr>
              <a:t>           generate()</a:t>
            </a:r>
          </a:p>
          <a:p>
            <a:pPr algn="l"/>
            <a:r>
              <a:rPr lang="en-US" sz="1350" b="1" dirty="0">
                <a:solidFill>
                  <a:schemeClr val="tx1"/>
                </a:solidFill>
                <a:latin typeface="Times New Roman" panose="02020603050405020304" pitchFamily="18" charset="0"/>
                <a:cs typeface="Times New Roman" panose="02020603050405020304" pitchFamily="18" charset="0"/>
              </a:rPr>
              <a:t>           If </a:t>
            </a:r>
            <a:r>
              <a:rPr lang="en-US" sz="1350" b="1" dirty="0" err="1">
                <a:solidFill>
                  <a:schemeClr val="tx1"/>
                </a:solidFill>
                <a:latin typeface="Times New Roman" panose="02020603050405020304" pitchFamily="18" charset="0"/>
                <a:cs typeface="Times New Roman" panose="02020603050405020304" pitchFamily="18" charset="0"/>
              </a:rPr>
              <a:t>crackpass</a:t>
            </a:r>
            <a:r>
              <a:rPr lang="en-US" sz="1350" b="1" dirty="0">
                <a:solidFill>
                  <a:schemeClr val="tx1"/>
                </a:solidFill>
                <a:latin typeface="Times New Roman" panose="02020603050405020304" pitchFamily="18" charset="0"/>
                <a:cs typeface="Times New Roman" panose="02020603050405020304" pitchFamily="18" charset="0"/>
              </a:rPr>
              <a:t> = password Then</a:t>
            </a:r>
          </a:p>
          <a:p>
            <a:pPr algn="l"/>
            <a:r>
              <a:rPr lang="en-US" sz="1350" b="1" dirty="0">
                <a:solidFill>
                  <a:schemeClr val="tx1"/>
                </a:solidFill>
                <a:latin typeface="Times New Roman" panose="02020603050405020304" pitchFamily="18" charset="0"/>
                <a:cs typeface="Times New Roman" panose="02020603050405020304" pitchFamily="18" charset="0"/>
              </a:rPr>
              <a:t>                 Timer1.Enabled = False</a:t>
            </a:r>
          </a:p>
          <a:p>
            <a:pPr algn="l"/>
            <a:r>
              <a:rPr lang="en-US" sz="1350" b="1" dirty="0">
                <a:solidFill>
                  <a:schemeClr val="tx1"/>
                </a:solidFill>
                <a:latin typeface="Times New Roman" panose="02020603050405020304" pitchFamily="18" charset="0"/>
                <a:cs typeface="Times New Roman" panose="02020603050405020304" pitchFamily="18" charset="0"/>
              </a:rPr>
              <a:t>                 Label1.Text = </a:t>
            </a:r>
            <a:r>
              <a:rPr lang="en-US" sz="1350" b="1" dirty="0" err="1">
                <a:solidFill>
                  <a:schemeClr val="tx1"/>
                </a:solidFill>
                <a:latin typeface="Times New Roman" panose="02020603050405020304" pitchFamily="18" charset="0"/>
                <a:cs typeface="Times New Roman" panose="02020603050405020304" pitchFamily="18" charset="0"/>
              </a:rPr>
              <a:t>crackpass</a:t>
            </a:r>
            <a:endParaRPr lang="en-US" sz="1350" b="1" dirty="0">
              <a:solidFill>
                <a:schemeClr val="tx1"/>
              </a:solidFill>
              <a:latin typeface="Times New Roman" panose="02020603050405020304" pitchFamily="18" charset="0"/>
              <a:cs typeface="Times New Roman" panose="02020603050405020304" pitchFamily="18" charset="0"/>
            </a:endParaRPr>
          </a:p>
          <a:p>
            <a:pPr algn="l"/>
            <a:r>
              <a:rPr lang="en-US" sz="1350" b="1" dirty="0">
                <a:solidFill>
                  <a:schemeClr val="tx1"/>
                </a:solidFill>
                <a:latin typeface="Times New Roman" panose="02020603050405020304" pitchFamily="18" charset="0"/>
                <a:cs typeface="Times New Roman" panose="02020603050405020304" pitchFamily="18" charset="0"/>
              </a:rPr>
              <a:t>                 </a:t>
            </a:r>
            <a:r>
              <a:rPr lang="en-US" sz="1350" b="1" dirty="0" err="1">
                <a:solidFill>
                  <a:schemeClr val="tx1"/>
                </a:solidFill>
                <a:latin typeface="Times New Roman" panose="02020603050405020304" pitchFamily="18" charset="0"/>
                <a:cs typeface="Times New Roman" panose="02020603050405020304" pitchFamily="18" charset="0"/>
              </a:rPr>
              <a:t>MsgBox</a:t>
            </a:r>
            <a:r>
              <a:rPr lang="en-US" sz="1350" b="1" dirty="0">
                <a:solidFill>
                  <a:schemeClr val="tx1"/>
                </a:solidFill>
                <a:latin typeface="Times New Roman" panose="02020603050405020304" pitchFamily="18" charset="0"/>
                <a:cs typeface="Times New Roman" panose="02020603050405020304" pitchFamily="18" charset="0"/>
              </a:rPr>
              <a:t>(“Password </a:t>
            </a:r>
            <a:r>
              <a:rPr lang="en-US" sz="1350" b="1" dirty="0" err="1">
                <a:solidFill>
                  <a:schemeClr val="tx1"/>
                </a:solidFill>
                <a:latin typeface="Times New Roman" panose="02020603050405020304" pitchFamily="18" charset="0"/>
                <a:cs typeface="Times New Roman" panose="02020603050405020304" pitchFamily="18" charset="0"/>
              </a:rPr>
              <a:t>Cracked!Login</a:t>
            </a:r>
            <a:r>
              <a:rPr lang="en-US" sz="1350" b="1" dirty="0">
                <a:solidFill>
                  <a:schemeClr val="tx1"/>
                </a:solidFill>
                <a:latin typeface="Times New Roman" panose="02020603050405020304" pitchFamily="18" charset="0"/>
                <a:cs typeface="Times New Roman" panose="02020603050405020304" pitchFamily="18" charset="0"/>
              </a:rPr>
              <a:t> Successful!”)</a:t>
            </a:r>
          </a:p>
          <a:p>
            <a:pPr algn="l"/>
            <a:r>
              <a:rPr lang="en-US" sz="1350" b="1" dirty="0">
                <a:solidFill>
                  <a:schemeClr val="tx1"/>
                </a:solidFill>
                <a:latin typeface="Times New Roman" panose="02020603050405020304" pitchFamily="18" charset="0"/>
                <a:cs typeface="Times New Roman" panose="02020603050405020304" pitchFamily="18" charset="0"/>
              </a:rPr>
              <a:t>          Else Label1.Text = </a:t>
            </a:r>
            <a:r>
              <a:rPr lang="en-US" sz="1350" b="1" dirty="0" err="1">
                <a:solidFill>
                  <a:schemeClr val="tx1"/>
                </a:solidFill>
                <a:latin typeface="Times New Roman" panose="02020603050405020304" pitchFamily="18" charset="0"/>
                <a:cs typeface="Times New Roman" panose="02020603050405020304" pitchFamily="18" charset="0"/>
              </a:rPr>
              <a:t>crackpass</a:t>
            </a:r>
            <a:endParaRPr lang="en-US" sz="1350" b="1" dirty="0">
              <a:solidFill>
                <a:schemeClr val="tx1"/>
              </a:solidFill>
              <a:latin typeface="Times New Roman" panose="02020603050405020304" pitchFamily="18" charset="0"/>
              <a:cs typeface="Times New Roman" panose="02020603050405020304" pitchFamily="18" charset="0"/>
            </a:endParaRPr>
          </a:p>
          <a:p>
            <a:pPr algn="l"/>
            <a:r>
              <a:rPr lang="en-US" sz="1350" b="1" dirty="0">
                <a:solidFill>
                  <a:schemeClr val="tx1"/>
                </a:solidFill>
                <a:latin typeface="Times New Roman" panose="02020603050405020304" pitchFamily="18" charset="0"/>
                <a:cs typeface="Times New Roman" panose="02020603050405020304" pitchFamily="18" charset="0"/>
              </a:rPr>
              <a:t>                 Label2.Text = “Please wait…”</a:t>
            </a:r>
          </a:p>
          <a:p>
            <a:pPr algn="l"/>
            <a:r>
              <a:rPr lang="en-US" sz="1350" b="1" dirty="0">
                <a:solidFill>
                  <a:schemeClr val="tx1"/>
                </a:solidFill>
                <a:latin typeface="Times New Roman" panose="02020603050405020304" pitchFamily="18" charset="0"/>
                <a:cs typeface="Times New Roman" panose="02020603050405020304" pitchFamily="18" charset="0"/>
              </a:rPr>
              <a:t>         End If</a:t>
            </a:r>
          </a:p>
          <a:p>
            <a:pPr algn="l"/>
            <a:r>
              <a:rPr lang="en-US" sz="1350" b="1" dirty="0">
                <a:solidFill>
                  <a:schemeClr val="tx1"/>
                </a:solidFill>
                <a:latin typeface="Times New Roman" panose="02020603050405020304" pitchFamily="18" charset="0"/>
                <a:cs typeface="Times New Roman" panose="02020603050405020304" pitchFamily="18" charset="0"/>
              </a:rPr>
              <a:t>      End Sub</a:t>
            </a:r>
          </a:p>
          <a:p>
            <a:pPr algn="l"/>
            <a:r>
              <a:rPr lang="en-US" sz="1350" b="1" dirty="0">
                <a:solidFill>
                  <a:schemeClr val="tx1"/>
                </a:solidFill>
                <a:latin typeface="Times New Roman" panose="02020603050405020304" pitchFamily="18" charset="0"/>
                <a:cs typeface="Times New Roman" panose="02020603050405020304" pitchFamily="18" charset="0"/>
              </a:rPr>
              <a:t>      Sub generate()</a:t>
            </a:r>
          </a:p>
          <a:p>
            <a:pPr algn="l"/>
            <a:r>
              <a:rPr lang="en-US" sz="1350" b="1" dirty="0">
                <a:solidFill>
                  <a:schemeClr val="tx1"/>
                </a:solidFill>
                <a:latin typeface="Times New Roman" panose="02020603050405020304" pitchFamily="18" charset="0"/>
                <a:cs typeface="Times New Roman" panose="02020603050405020304" pitchFamily="18" charset="0"/>
              </a:rPr>
              <a:t>           </a:t>
            </a:r>
            <a:r>
              <a:rPr lang="en-US" sz="1350" b="1" dirty="0" err="1">
                <a:solidFill>
                  <a:schemeClr val="tx1"/>
                </a:solidFill>
                <a:latin typeface="Times New Roman" panose="02020603050405020304" pitchFamily="18" charset="0"/>
                <a:cs typeface="Times New Roman" panose="02020603050405020304" pitchFamily="18" charset="0"/>
              </a:rPr>
              <a:t>crackpass</a:t>
            </a:r>
            <a:r>
              <a:rPr lang="en-US" sz="1350" b="1" dirty="0">
                <a:solidFill>
                  <a:schemeClr val="tx1"/>
                </a:solidFill>
                <a:latin typeface="Times New Roman" panose="02020603050405020304" pitchFamily="18" charset="0"/>
                <a:cs typeface="Times New Roman" panose="02020603050405020304" pitchFamily="18" charset="0"/>
              </a:rPr>
              <a:t> = </a:t>
            </a:r>
            <a:r>
              <a:rPr lang="en-US" sz="1350" b="1" dirty="0" err="1">
                <a:solidFill>
                  <a:schemeClr val="tx1"/>
                </a:solidFill>
                <a:latin typeface="Times New Roman" panose="02020603050405020304" pitchFamily="18" charset="0"/>
                <a:cs typeface="Times New Roman" panose="02020603050405020304" pitchFamily="18" charset="0"/>
              </a:rPr>
              <a:t>Int</a:t>
            </a:r>
            <a:r>
              <a:rPr lang="en-US" sz="1350" b="1" dirty="0">
                <a:solidFill>
                  <a:schemeClr val="tx1"/>
                </a:solidFill>
                <a:latin typeface="Times New Roman" panose="02020603050405020304" pitchFamily="18" charset="0"/>
                <a:cs typeface="Times New Roman" panose="02020603050405020304" pitchFamily="18" charset="0"/>
              </a:rPr>
              <a:t>(</a:t>
            </a:r>
            <a:r>
              <a:rPr lang="en-US" sz="1350" b="1" dirty="0" err="1">
                <a:solidFill>
                  <a:schemeClr val="tx1"/>
                </a:solidFill>
                <a:latin typeface="Times New Roman" panose="02020603050405020304" pitchFamily="18" charset="0"/>
                <a:cs typeface="Times New Roman" panose="02020603050405020304" pitchFamily="18" charset="0"/>
              </a:rPr>
              <a:t>Rnd</a:t>
            </a:r>
            <a:r>
              <a:rPr lang="en-US" sz="1350" b="1" dirty="0">
                <a:solidFill>
                  <a:schemeClr val="tx1"/>
                </a:solidFill>
                <a:latin typeface="Times New Roman" panose="02020603050405020304" pitchFamily="18" charset="0"/>
                <a:cs typeface="Times New Roman" panose="02020603050405020304" pitchFamily="18" charset="0"/>
              </a:rPr>
              <a:t>() * 100) + 100</a:t>
            </a:r>
          </a:p>
          <a:p>
            <a:pPr algn="l"/>
            <a:r>
              <a:rPr lang="en-US" sz="1350" b="1" dirty="0">
                <a:solidFill>
                  <a:schemeClr val="tx1"/>
                </a:solidFill>
                <a:latin typeface="Times New Roman" panose="02020603050405020304" pitchFamily="18" charset="0"/>
                <a:cs typeface="Times New Roman" panose="02020603050405020304" pitchFamily="18" charset="0"/>
              </a:rPr>
              <a:t>      End Sub</a:t>
            </a:r>
          </a:p>
          <a:p>
            <a:pPr algn="l"/>
            <a:r>
              <a:rPr lang="en-US" sz="1350" b="1" dirty="0">
                <a:solidFill>
                  <a:schemeClr val="tx1"/>
                </a:solidFill>
                <a:latin typeface="Times New Roman" panose="02020603050405020304" pitchFamily="18" charset="0"/>
                <a:cs typeface="Times New Roman" panose="02020603050405020304" pitchFamily="18" charset="0"/>
              </a:rPr>
              <a:t>      Private Sub Form1_Load(sender As Object, e As </a:t>
            </a:r>
            <a:r>
              <a:rPr lang="en-US" sz="1350" b="1" dirty="0" err="1">
                <a:solidFill>
                  <a:schemeClr val="tx1"/>
                </a:solidFill>
                <a:latin typeface="Times New Roman" panose="02020603050405020304" pitchFamily="18" charset="0"/>
                <a:cs typeface="Times New Roman" panose="02020603050405020304" pitchFamily="18" charset="0"/>
              </a:rPr>
              <a:t>EventArgs</a:t>
            </a:r>
            <a:r>
              <a:rPr lang="en-US" sz="1350" b="1" dirty="0">
                <a:solidFill>
                  <a:schemeClr val="tx1"/>
                </a:solidFill>
                <a:latin typeface="Times New Roman" panose="02020603050405020304" pitchFamily="18" charset="0"/>
                <a:cs typeface="Times New Roman" panose="02020603050405020304" pitchFamily="18" charset="0"/>
              </a:rPr>
              <a:t>) Handles </a:t>
            </a:r>
            <a:r>
              <a:rPr lang="en-US" sz="1350" b="1" dirty="0" err="1">
                <a:solidFill>
                  <a:schemeClr val="tx1"/>
                </a:solidFill>
                <a:latin typeface="Times New Roman" panose="02020603050405020304" pitchFamily="18" charset="0"/>
                <a:cs typeface="Times New Roman" panose="02020603050405020304" pitchFamily="18" charset="0"/>
              </a:rPr>
              <a:t>MyBase.Load</a:t>
            </a:r>
            <a:endParaRPr lang="en-US" sz="1350" b="1" dirty="0">
              <a:solidFill>
                <a:schemeClr val="tx1"/>
              </a:solidFill>
              <a:latin typeface="Times New Roman" panose="02020603050405020304" pitchFamily="18" charset="0"/>
              <a:cs typeface="Times New Roman" panose="02020603050405020304" pitchFamily="18" charset="0"/>
            </a:endParaRPr>
          </a:p>
          <a:p>
            <a:pPr algn="l"/>
            <a:r>
              <a:rPr lang="en-US" sz="1350" b="1" dirty="0">
                <a:solidFill>
                  <a:schemeClr val="tx1"/>
                </a:solidFill>
                <a:latin typeface="Times New Roman" panose="02020603050405020304" pitchFamily="18" charset="0"/>
                <a:cs typeface="Times New Roman" panose="02020603050405020304" pitchFamily="18" charset="0"/>
              </a:rPr>
              <a:t>             password = 123</a:t>
            </a:r>
          </a:p>
          <a:p>
            <a:pPr algn="l"/>
            <a:r>
              <a:rPr lang="en-US" sz="1350" b="1" dirty="0">
                <a:solidFill>
                  <a:schemeClr val="tx1"/>
                </a:solidFill>
                <a:latin typeface="Times New Roman" panose="02020603050405020304" pitchFamily="18" charset="0"/>
                <a:cs typeface="Times New Roman" panose="02020603050405020304" pitchFamily="18" charset="0"/>
              </a:rPr>
              <a:t>      End Sub</a:t>
            </a:r>
          </a:p>
          <a:p>
            <a:pPr algn="l"/>
            <a:r>
              <a:rPr lang="en-US" sz="1350" b="1" dirty="0">
                <a:solidFill>
                  <a:schemeClr val="tx1"/>
                </a:solidFill>
                <a:latin typeface="Times New Roman" panose="02020603050405020304" pitchFamily="18" charset="0"/>
                <a:cs typeface="Times New Roman" panose="02020603050405020304" pitchFamily="18" charset="0"/>
              </a:rPr>
              <a:t>End Class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048001"/>
            <a:ext cx="3276601"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4876801"/>
            <a:ext cx="3865418"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03913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066800" y="1219201"/>
            <a:ext cx="8077200" cy="685800"/>
          </a:xfrm>
        </p:spPr>
        <p:txBody>
          <a:bodyPr>
            <a:normAutofit fontScale="90000"/>
          </a:bodyPr>
          <a:lstStyle/>
          <a:p>
            <a:r>
              <a:rPr lang="en-US" dirty="0" smtClean="0"/>
              <a:t>UNIT 6</a:t>
            </a:r>
            <a:endParaRPr lang="en-US" dirty="0"/>
          </a:p>
        </p:txBody>
      </p:sp>
      <p:sp>
        <p:nvSpPr>
          <p:cNvPr id="3" name="Subtitle 2"/>
          <p:cNvSpPr>
            <a:spLocks noGrp="1"/>
          </p:cNvSpPr>
          <p:nvPr>
            <p:ph type="subTitle" idx="1"/>
          </p:nvPr>
        </p:nvSpPr>
        <p:spPr>
          <a:xfrm>
            <a:off x="2133600" y="4724400"/>
            <a:ext cx="6400800" cy="1752600"/>
          </a:xfrm>
        </p:spPr>
        <p:txBody>
          <a:bodyPr>
            <a:normAutofit/>
          </a:bodyPr>
          <a:lstStyle/>
          <a:p>
            <a:r>
              <a:rPr lang="en-US" dirty="0" smtClean="0">
                <a:solidFill>
                  <a:schemeClr val="tx1"/>
                </a:solidFill>
                <a:latin typeface="Times New Roman" panose="02020603050405020304" pitchFamily="18" charset="0"/>
                <a:cs typeface="Times New Roman" panose="02020603050405020304" pitchFamily="18" charset="0"/>
              </a:rPr>
              <a:t>Lesson 17</a:t>
            </a:r>
          </a:p>
          <a:p>
            <a:r>
              <a:rPr lang="en-US" dirty="0" smtClean="0">
                <a:solidFill>
                  <a:schemeClr val="tx1"/>
                </a:solidFill>
                <a:latin typeface="Times New Roman" panose="02020603050405020304" pitchFamily="18" charset="0"/>
                <a:cs typeface="Times New Roman" panose="02020603050405020304" pitchFamily="18" charset="0"/>
              </a:rPr>
              <a:t>Functions</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940047"/>
            <a:ext cx="2819400" cy="2696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45041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dirty="0" smtClean="0"/>
              <a:t>Functions</a:t>
            </a:r>
            <a:endParaRPr lang="en-US" dirty="0"/>
          </a:p>
        </p:txBody>
      </p:sp>
      <p:sp>
        <p:nvSpPr>
          <p:cNvPr id="3" name="Subtitle 2"/>
          <p:cNvSpPr>
            <a:spLocks noGrp="1"/>
          </p:cNvSpPr>
          <p:nvPr>
            <p:ph type="subTitle" idx="1"/>
          </p:nvPr>
        </p:nvSpPr>
        <p:spPr>
          <a:xfrm>
            <a:off x="1066800" y="1828800"/>
            <a:ext cx="8056418" cy="4987636"/>
          </a:xfrm>
        </p:spPr>
        <p:txBody>
          <a:bodyPr>
            <a:normAutofit lnSpcReduction="1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 function is similar to a sub procedure; both are called by the main procedure to fulfill certain tasks.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However</a:t>
            </a:r>
            <a:r>
              <a:rPr lang="en-US" dirty="0">
                <a:solidFill>
                  <a:schemeClr val="tx1"/>
                </a:solidFill>
                <a:latin typeface="Times New Roman" panose="02020603050405020304" pitchFamily="18" charset="0"/>
                <a:cs typeface="Times New Roman" panose="02020603050405020304" pitchFamily="18" charset="0"/>
              </a:rPr>
              <a:t>, there is one difference; a function returns a value </a:t>
            </a:r>
            <a:r>
              <a:rPr lang="en-US" dirty="0" smtClean="0">
                <a:solidFill>
                  <a:schemeClr val="tx1"/>
                </a:solidFill>
                <a:latin typeface="Times New Roman" panose="02020603050405020304" pitchFamily="18" charset="0"/>
                <a:cs typeface="Times New Roman" panose="02020603050405020304" pitchFamily="18" charset="0"/>
              </a:rPr>
              <a:t>while </a:t>
            </a:r>
            <a:r>
              <a:rPr lang="en-US" dirty="0">
                <a:solidFill>
                  <a:schemeClr val="tx1"/>
                </a:solidFill>
                <a:latin typeface="Times New Roman" panose="02020603050405020304" pitchFamily="18" charset="0"/>
                <a:cs typeface="Times New Roman" panose="02020603050405020304" pitchFamily="18" charset="0"/>
              </a:rPr>
              <a:t>a sub procedure does not.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There </a:t>
            </a:r>
            <a:r>
              <a:rPr lang="en-US" dirty="0">
                <a:solidFill>
                  <a:schemeClr val="tx1"/>
                </a:solidFill>
                <a:latin typeface="Times New Roman" panose="02020603050405020304" pitchFamily="18" charset="0"/>
                <a:cs typeface="Times New Roman" panose="02020603050405020304" pitchFamily="18" charset="0"/>
              </a:rPr>
              <a:t>are two types of functions, the built-in functions (or internal functions) and the functions created by the programmers, or simply called user-defined functions.</a:t>
            </a:r>
          </a:p>
        </p:txBody>
      </p:sp>
    </p:spTree>
    <p:extLst>
      <p:ext uri="{BB962C8B-B14F-4D97-AF65-F5344CB8AC3E}">
        <p14:creationId xmlns:p14="http://schemas.microsoft.com/office/powerpoint/2010/main" val="29593800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b="1" dirty="0">
                <a:latin typeface="Times New Roman" panose="02020603050405020304" pitchFamily="18" charset="0"/>
                <a:cs typeface="Times New Roman" panose="02020603050405020304" pitchFamily="18" charset="0"/>
              </a:rPr>
              <a:t>Creating User-Defined </a:t>
            </a:r>
            <a:r>
              <a:rPr lang="en-US" b="1" dirty="0" smtClean="0">
                <a:latin typeface="Times New Roman" panose="02020603050405020304" pitchFamily="18" charset="0"/>
                <a:cs typeface="Times New Roman" panose="02020603050405020304" pitchFamily="18" charset="0"/>
              </a:rPr>
              <a:t>Functions</a:t>
            </a:r>
            <a:endParaRPr lang="en-US" dirty="0"/>
          </a:p>
        </p:txBody>
      </p:sp>
      <p:sp>
        <p:nvSpPr>
          <p:cNvPr id="3" name="Subtitle 2"/>
          <p:cNvSpPr>
            <a:spLocks noGrp="1"/>
          </p:cNvSpPr>
          <p:nvPr>
            <p:ph type="subTitle" idx="1"/>
          </p:nvPr>
        </p:nvSpPr>
        <p:spPr>
          <a:xfrm>
            <a:off x="1295400" y="2209800"/>
            <a:ext cx="7239000" cy="4267200"/>
          </a:xfrm>
        </p:spPr>
        <p:txBody>
          <a:bodyPr>
            <a:normAutofit fontScale="70000" lnSpcReduction="20000"/>
          </a:bodyPr>
          <a:lstStyle/>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create a user define function in Visual Basic 2013, you can type the function procedure directly into the code window as follows: </a:t>
            </a:r>
          </a:p>
          <a:p>
            <a:pPr algn="l" fontAlgn="base"/>
            <a:r>
              <a:rPr lang="en-US" b="1" dirty="0">
                <a:solidFill>
                  <a:schemeClr val="tx1"/>
                </a:solidFill>
                <a:latin typeface="Times New Roman" panose="02020603050405020304" pitchFamily="18" charset="0"/>
                <a:cs typeface="Times New Roman" panose="02020603050405020304" pitchFamily="18" charset="0"/>
              </a:rPr>
              <a:t>Public Function </a:t>
            </a:r>
            <a:r>
              <a:rPr lang="en-US" b="1" dirty="0" err="1">
                <a:solidFill>
                  <a:schemeClr val="tx1"/>
                </a:solidFill>
                <a:latin typeface="Times New Roman" panose="02020603050405020304" pitchFamily="18" charset="0"/>
                <a:cs typeface="Times New Roman" panose="02020603050405020304" pitchFamily="18" charset="0"/>
              </a:rPr>
              <a:t>functionName</a:t>
            </a:r>
            <a:r>
              <a:rPr lang="en-US" b="1" dirty="0">
                <a:solidFill>
                  <a:schemeClr val="tx1"/>
                </a:solidFill>
                <a:latin typeface="Times New Roman" panose="02020603050405020304" pitchFamily="18" charset="0"/>
                <a:cs typeface="Times New Roman" panose="02020603050405020304" pitchFamily="18" charset="0"/>
              </a:rPr>
              <a:t> (Argument As </a:t>
            </a:r>
            <a:r>
              <a:rPr lang="en-US" b="1" dirty="0" err="1">
                <a:solidFill>
                  <a:schemeClr val="tx1"/>
                </a:solidFill>
                <a:latin typeface="Times New Roman" panose="02020603050405020304" pitchFamily="18" charset="0"/>
                <a:cs typeface="Times New Roman" panose="02020603050405020304" pitchFamily="18" charset="0"/>
              </a:rPr>
              <a:t>dataType</a:t>
            </a:r>
            <a:r>
              <a:rPr lang="en-US" b="1" dirty="0">
                <a:solidFill>
                  <a:schemeClr val="tx1"/>
                </a:solidFill>
                <a:latin typeface="Times New Roman" panose="02020603050405020304" pitchFamily="18" charset="0"/>
                <a:cs typeface="Times New Roman" panose="02020603050405020304" pitchFamily="18" charset="0"/>
              </a:rPr>
              <a:t>,……….) As </a:t>
            </a:r>
            <a:r>
              <a:rPr lang="en-US" b="1" dirty="0" err="1">
                <a:solidFill>
                  <a:schemeClr val="tx1"/>
                </a:solidFill>
                <a:latin typeface="Times New Roman" panose="02020603050405020304" pitchFamily="18" charset="0"/>
                <a:cs typeface="Times New Roman" panose="02020603050405020304" pitchFamily="18" charset="0"/>
              </a:rPr>
              <a:t>dataType</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or</a:t>
            </a:r>
            <a:br>
              <a:rPr lang="en-US"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Private Function </a:t>
            </a:r>
            <a:r>
              <a:rPr lang="en-US" b="1" dirty="0" err="1">
                <a:solidFill>
                  <a:schemeClr val="tx1"/>
                </a:solidFill>
                <a:latin typeface="Times New Roman" panose="02020603050405020304" pitchFamily="18" charset="0"/>
                <a:cs typeface="Times New Roman" panose="02020603050405020304" pitchFamily="18" charset="0"/>
              </a:rPr>
              <a:t>functionName</a:t>
            </a:r>
            <a:r>
              <a:rPr lang="en-US" b="1" dirty="0">
                <a:solidFill>
                  <a:schemeClr val="tx1"/>
                </a:solidFill>
                <a:latin typeface="Times New Roman" panose="02020603050405020304" pitchFamily="18" charset="0"/>
                <a:cs typeface="Times New Roman" panose="02020603050405020304" pitchFamily="18" charset="0"/>
              </a:rPr>
              <a:t> (Argument As </a:t>
            </a:r>
            <a:r>
              <a:rPr lang="en-US" b="1" dirty="0" err="1">
                <a:solidFill>
                  <a:schemeClr val="tx1"/>
                </a:solidFill>
                <a:latin typeface="Times New Roman" panose="02020603050405020304" pitchFamily="18" charset="0"/>
                <a:cs typeface="Times New Roman" panose="02020603050405020304" pitchFamily="18" charset="0"/>
              </a:rPr>
              <a:t>dataType</a:t>
            </a:r>
            <a:r>
              <a:rPr lang="en-US" b="1" dirty="0">
                <a:solidFill>
                  <a:schemeClr val="tx1"/>
                </a:solidFill>
                <a:latin typeface="Times New Roman" panose="02020603050405020304" pitchFamily="18" charset="0"/>
                <a:cs typeface="Times New Roman" panose="02020603050405020304" pitchFamily="18" charset="0"/>
              </a:rPr>
              <a:t>,……….) As </a:t>
            </a:r>
            <a:r>
              <a:rPr lang="en-US" b="1" dirty="0" err="1">
                <a:solidFill>
                  <a:schemeClr val="tx1"/>
                </a:solidFill>
                <a:latin typeface="Times New Roman" panose="02020603050405020304" pitchFamily="18" charset="0"/>
                <a:cs typeface="Times New Roman" panose="02020603050405020304" pitchFamily="18" charset="0"/>
              </a:rPr>
              <a:t>dataType</a:t>
            </a:r>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The keyword Public indicates that the function is applicable to the whole project and the keyword Private indicates that the function is only applicable to a certain module or procedure. Argument is a parameter that can pass a value back to the function. You can include as many arguments as you can.</a:t>
            </a:r>
          </a:p>
          <a:p>
            <a:pPr marL="457200" indent="-457200">
              <a:buFont typeface="Arial" panose="020B0604020202020204" pitchFamily="34" charset="0"/>
              <a:buChar char="•"/>
            </a:pP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584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 y="-41564"/>
            <a:ext cx="9144000" cy="6858000"/>
          </a:xfrm>
          <a:prstGeom prst="rect">
            <a:avLst/>
          </a:prstGeom>
        </p:spPr>
      </p:pic>
      <p:sp>
        <p:nvSpPr>
          <p:cNvPr id="2" name="Title 1"/>
          <p:cNvSpPr>
            <a:spLocks noGrp="1"/>
          </p:cNvSpPr>
          <p:nvPr>
            <p:ph type="ctrTitle"/>
          </p:nvPr>
        </p:nvSpPr>
        <p:spPr>
          <a:xfrm>
            <a:off x="1239982" y="1219201"/>
            <a:ext cx="7904018" cy="685800"/>
          </a:xfrm>
        </p:spPr>
        <p:txBody>
          <a:bodyPr>
            <a:normAutofit fontScale="90000"/>
          </a:bodyPr>
          <a:lstStyle/>
          <a:p>
            <a:r>
              <a:rPr lang="en-US" b="1" dirty="0">
                <a:latin typeface="Times New Roman" panose="02020603050405020304" pitchFamily="18" charset="0"/>
                <a:cs typeface="Times New Roman" panose="02020603050405020304" pitchFamily="18" charset="0"/>
              </a:rPr>
              <a:t>BMI </a:t>
            </a:r>
            <a:r>
              <a:rPr lang="en-US" b="1" dirty="0" smtClean="0">
                <a:latin typeface="Times New Roman" panose="02020603050405020304" pitchFamily="18" charset="0"/>
                <a:cs typeface="Times New Roman" panose="02020603050405020304" pitchFamily="18" charset="0"/>
              </a:rPr>
              <a:t>Calculator</a:t>
            </a:r>
            <a:endParaRPr lang="en-US" dirty="0"/>
          </a:p>
        </p:txBody>
      </p:sp>
      <p:sp>
        <p:nvSpPr>
          <p:cNvPr id="3" name="Subtitle 2"/>
          <p:cNvSpPr>
            <a:spLocks noGrp="1"/>
          </p:cNvSpPr>
          <p:nvPr>
            <p:ph type="subTitle" idx="1"/>
          </p:nvPr>
        </p:nvSpPr>
        <p:spPr>
          <a:xfrm>
            <a:off x="1219200" y="1905000"/>
            <a:ext cx="7904018" cy="4911436"/>
          </a:xfrm>
        </p:spPr>
        <p:txBody>
          <a:bodyPr>
            <a:normAutofit fontScale="70000" lnSpcReduction="20000"/>
          </a:bodyPr>
          <a:lstStyle/>
          <a:p>
            <a:pPr marL="457200" indent="-457200" algn="l" fontAlgn="base">
              <a:buFont typeface="Arial" panose="020B0604020202020204" pitchFamily="34" charset="0"/>
              <a:buChar char="•"/>
            </a:pPr>
            <a:r>
              <a:rPr lang="en-US" sz="3400" dirty="0" smtClean="0">
                <a:solidFill>
                  <a:schemeClr val="tx1"/>
                </a:solidFill>
                <a:latin typeface="Times New Roman" panose="02020603050405020304" pitchFamily="18" charset="0"/>
                <a:cs typeface="Times New Roman" panose="02020603050405020304" pitchFamily="18" charset="0"/>
              </a:rPr>
              <a:t>This </a:t>
            </a:r>
            <a:r>
              <a:rPr lang="en-US" sz="3400" dirty="0">
                <a:solidFill>
                  <a:schemeClr val="tx1"/>
                </a:solidFill>
                <a:latin typeface="Times New Roman" panose="02020603050405020304" pitchFamily="18" charset="0"/>
                <a:cs typeface="Times New Roman" panose="02020603050405020304" pitchFamily="18" charset="0"/>
              </a:rPr>
              <a:t>BMI calculator is a Visual Basic 2013 program that can calculate the body mass index, or BMI of a person based on the body weight in kilogram and the body height in meter. BMI can be calculated using the formula weight / (height) ^ 2, where weight is measured in kg and height in meter. If you only know your weight and height in </a:t>
            </a:r>
            <a:r>
              <a:rPr lang="en-US" sz="3400" dirty="0" err="1">
                <a:solidFill>
                  <a:schemeClr val="tx1"/>
                </a:solidFill>
                <a:latin typeface="Times New Roman" panose="02020603050405020304" pitchFamily="18" charset="0"/>
                <a:cs typeface="Times New Roman" panose="02020603050405020304" pitchFamily="18" charset="0"/>
              </a:rPr>
              <a:t>lb</a:t>
            </a:r>
            <a:r>
              <a:rPr lang="en-US" sz="3400" dirty="0">
                <a:solidFill>
                  <a:schemeClr val="tx1"/>
                </a:solidFill>
                <a:latin typeface="Times New Roman" panose="02020603050405020304" pitchFamily="18" charset="0"/>
                <a:cs typeface="Times New Roman" panose="02020603050405020304" pitchFamily="18" charset="0"/>
              </a:rPr>
              <a:t> and feet, then you need to convert them to the metric system.</a:t>
            </a:r>
          </a:p>
          <a:p>
            <a:pPr marL="457200" indent="-457200" algn="l" fontAlgn="base">
              <a:buFont typeface="Arial" panose="020B0604020202020204" pitchFamily="34" charset="0"/>
              <a:buChar char="•"/>
            </a:pPr>
            <a:r>
              <a:rPr lang="en-US" sz="3400" dirty="0">
                <a:solidFill>
                  <a:schemeClr val="tx1"/>
                </a:solidFill>
                <a:latin typeface="Times New Roman" panose="02020603050405020304" pitchFamily="18" charset="0"/>
                <a:cs typeface="Times New Roman" panose="02020603050405020304" pitchFamily="18" charset="0"/>
              </a:rPr>
              <a:t>If your BMI is more than 30, you are considered obese. You can refer to the following range of BMI values for your weight status.</a:t>
            </a:r>
          </a:p>
          <a:p>
            <a:pPr marL="457200" lvl="0" indent="-457200" algn="l" fontAlgn="base">
              <a:buFont typeface="Arial" panose="020B0604020202020204" pitchFamily="34" charset="0"/>
              <a:buChar char="•"/>
            </a:pPr>
            <a:r>
              <a:rPr lang="en-US" sz="3400" b="1" dirty="0">
                <a:solidFill>
                  <a:schemeClr val="tx1"/>
                </a:solidFill>
                <a:latin typeface="Times New Roman" panose="02020603050405020304" pitchFamily="18" charset="0"/>
                <a:cs typeface="Times New Roman" panose="02020603050405020304" pitchFamily="18" charset="0"/>
              </a:rPr>
              <a:t>Underweight = &lt; 18.5</a:t>
            </a:r>
          </a:p>
          <a:p>
            <a:pPr marL="457200" lvl="0" indent="-457200" algn="l" fontAlgn="base">
              <a:buFont typeface="Arial" panose="020B0604020202020204" pitchFamily="34" charset="0"/>
              <a:buChar char="•"/>
            </a:pPr>
            <a:r>
              <a:rPr lang="en-US" sz="3400" b="1" dirty="0">
                <a:solidFill>
                  <a:schemeClr val="tx1"/>
                </a:solidFill>
                <a:latin typeface="Times New Roman" panose="02020603050405020304" pitchFamily="18" charset="0"/>
                <a:cs typeface="Times New Roman" panose="02020603050405020304" pitchFamily="18" charset="0"/>
              </a:rPr>
              <a:t>Normal weight = 18.5 - 24.9</a:t>
            </a:r>
          </a:p>
          <a:p>
            <a:pPr marL="457200" lvl="0" indent="-457200" algn="l" fontAlgn="base">
              <a:buFont typeface="Arial" panose="020B0604020202020204" pitchFamily="34" charset="0"/>
              <a:buChar char="•"/>
            </a:pPr>
            <a:r>
              <a:rPr lang="en-US" sz="3400" b="1" dirty="0">
                <a:solidFill>
                  <a:schemeClr val="tx1"/>
                </a:solidFill>
                <a:latin typeface="Times New Roman" panose="02020603050405020304" pitchFamily="18" charset="0"/>
                <a:cs typeface="Times New Roman" panose="02020603050405020304" pitchFamily="18" charset="0"/>
              </a:rPr>
              <a:t>Overweight = 25 - 29.9</a:t>
            </a:r>
          </a:p>
          <a:p>
            <a:pPr marL="457200" lvl="0" indent="-457200" algn="l" fontAlgn="base">
              <a:buFont typeface="Arial" panose="020B0604020202020204" pitchFamily="34" charset="0"/>
              <a:buChar char="•"/>
            </a:pPr>
            <a:r>
              <a:rPr lang="en-US" sz="3400" b="1" dirty="0">
                <a:solidFill>
                  <a:schemeClr val="tx1"/>
                </a:solidFill>
                <a:latin typeface="Times New Roman" panose="02020603050405020304" pitchFamily="18" charset="0"/>
                <a:cs typeface="Times New Roman" panose="02020603050405020304" pitchFamily="18" charset="0"/>
              </a:rPr>
              <a:t>Obesity = BMI of 30 or greater</a:t>
            </a:r>
          </a:p>
          <a:p>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6240530"/>
      </p:ext>
    </p:extLst>
  </p:cSld>
  <p:clrMapOvr>
    <a:masterClrMapping/>
  </p:clrMapOvr>
</p:sld>
</file>

<file path=ppt/theme/theme1.xml><?xml version="1.0" encoding="utf-8"?>
<a:theme xmlns:a="http://schemas.openxmlformats.org/drawingml/2006/main" name="Template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TemplateA</Template>
  <TotalTime>64</TotalTime>
  <Words>1018</Words>
  <Application>Microsoft Office PowerPoint</Application>
  <PresentationFormat>On-screen Show (4:3)</PresentationFormat>
  <Paragraphs>108</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TemplateA</vt:lpstr>
      <vt:lpstr>UNIT 6</vt:lpstr>
      <vt:lpstr>Sub procedure and function</vt:lpstr>
      <vt:lpstr>Example</vt:lpstr>
      <vt:lpstr>Example Password Cracker</vt:lpstr>
      <vt:lpstr>The Code</vt:lpstr>
      <vt:lpstr>UNIT 6</vt:lpstr>
      <vt:lpstr>Functions</vt:lpstr>
      <vt:lpstr>Creating User-Defined Functions</vt:lpstr>
      <vt:lpstr>BMI Calculator</vt:lpstr>
      <vt:lpstr>The Code</vt:lpstr>
      <vt:lpstr>Example : Future Value Calculator</vt:lpstr>
      <vt:lpstr>The Code</vt:lpstr>
      <vt:lpstr>Passing Arguments by Value and by Reference </vt:lpstr>
      <vt:lpstr>Example</vt:lpstr>
      <vt:lpstr>The Code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7</cp:revision>
  <dcterms:created xsi:type="dcterms:W3CDTF">2016-08-15T22:32:59Z</dcterms:created>
  <dcterms:modified xsi:type="dcterms:W3CDTF">2016-08-15T23:37:41Z</dcterms:modified>
</cp:coreProperties>
</file>